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7" r:id="rId2"/>
    <p:sldId id="306" r:id="rId3"/>
    <p:sldId id="290" r:id="rId4"/>
    <p:sldId id="291" r:id="rId5"/>
    <p:sldId id="256" r:id="rId6"/>
    <p:sldId id="260" r:id="rId7"/>
    <p:sldId id="261" r:id="rId8"/>
    <p:sldId id="289" r:id="rId9"/>
    <p:sldId id="266" r:id="rId10"/>
    <p:sldId id="265" r:id="rId11"/>
    <p:sldId id="263" r:id="rId12"/>
    <p:sldId id="267" r:id="rId13"/>
    <p:sldId id="264" r:id="rId14"/>
    <p:sldId id="268" r:id="rId15"/>
    <p:sldId id="269" r:id="rId16"/>
    <p:sldId id="274" r:id="rId17"/>
    <p:sldId id="292" r:id="rId18"/>
    <p:sldId id="275" r:id="rId19"/>
    <p:sldId id="304" r:id="rId20"/>
    <p:sldId id="270" r:id="rId21"/>
    <p:sldId id="271" r:id="rId22"/>
    <p:sldId id="272" r:id="rId23"/>
    <p:sldId id="273" r:id="rId24"/>
    <p:sldId id="308" r:id="rId25"/>
    <p:sldId id="293" r:id="rId26"/>
    <p:sldId id="284" r:id="rId27"/>
    <p:sldId id="295" r:id="rId28"/>
    <p:sldId id="294" r:id="rId29"/>
    <p:sldId id="297" r:id="rId30"/>
    <p:sldId id="299" r:id="rId31"/>
    <p:sldId id="300" r:id="rId32"/>
    <p:sldId id="307" r:id="rId33"/>
    <p:sldId id="302" r:id="rId34"/>
    <p:sldId id="287" r:id="rId35"/>
    <p:sldId id="288" r:id="rId36"/>
    <p:sldId id="303" r:id="rId3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A858"/>
    <a:srgbClr val="01BDD6"/>
    <a:srgbClr val="F8F8F8"/>
    <a:srgbClr val="E6D28B"/>
    <a:srgbClr val="F3F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62" autoAdjust="0"/>
    <p:restoredTop sz="94660"/>
  </p:normalViewPr>
  <p:slideViewPr>
    <p:cSldViewPr>
      <p:cViewPr varScale="1">
        <p:scale>
          <a:sx n="106" d="100"/>
          <a:sy n="106" d="100"/>
        </p:scale>
        <p:origin x="13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79A481-B5B2-45E9-9513-32E3163E9020}" type="doc">
      <dgm:prSet loTypeId="urn:microsoft.com/office/officeart/2005/8/layout/cycle8" loCatId="cycle" qsTypeId="urn:microsoft.com/office/officeart/2005/8/quickstyle/simple4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C82AA3EC-2553-4FDB-A257-4EBAA870E41E}">
      <dgm:prSet phldrT="[Текст]"/>
      <dgm:spPr/>
      <dgm:t>
        <a:bodyPr/>
        <a:lstStyle/>
        <a:p>
          <a:r>
            <a:rPr lang="ru-RU" dirty="0" smtClean="0"/>
            <a:t>Бальнеология</a:t>
          </a:r>
          <a:endParaRPr lang="ru-RU" dirty="0"/>
        </a:p>
      </dgm:t>
    </dgm:pt>
    <dgm:pt modelId="{9FD41401-DA63-403E-8D36-E2FB18DF904F}" type="parTrans" cxnId="{21977A68-FB8D-48DB-BF81-B2DA3E4D445A}">
      <dgm:prSet/>
      <dgm:spPr/>
      <dgm:t>
        <a:bodyPr/>
        <a:lstStyle/>
        <a:p>
          <a:endParaRPr lang="ru-RU"/>
        </a:p>
      </dgm:t>
    </dgm:pt>
    <dgm:pt modelId="{32E6920F-59CE-4D8A-98C5-3FADD8C000DD}" type="sibTrans" cxnId="{21977A68-FB8D-48DB-BF81-B2DA3E4D445A}">
      <dgm:prSet/>
      <dgm:spPr/>
      <dgm:t>
        <a:bodyPr/>
        <a:lstStyle/>
        <a:p>
          <a:endParaRPr lang="ru-RU"/>
        </a:p>
      </dgm:t>
    </dgm:pt>
    <dgm:pt modelId="{6471A8C2-A7D5-4D08-803B-2B98B3489AD7}">
      <dgm:prSet phldrT="[Текст]"/>
      <dgm:spPr/>
      <dgm:t>
        <a:bodyPr/>
        <a:lstStyle/>
        <a:p>
          <a:r>
            <a:rPr lang="ru-RU" dirty="0" smtClean="0"/>
            <a:t>Бальнеотерапия</a:t>
          </a:r>
          <a:endParaRPr lang="ru-RU" dirty="0"/>
        </a:p>
      </dgm:t>
    </dgm:pt>
    <dgm:pt modelId="{3E7D9382-B93F-4BAC-BBDD-FADD130C54C6}" type="parTrans" cxnId="{3C1AAD1C-A70B-4DAA-AA2B-783090E068E8}">
      <dgm:prSet/>
      <dgm:spPr/>
      <dgm:t>
        <a:bodyPr/>
        <a:lstStyle/>
        <a:p>
          <a:endParaRPr lang="ru-RU"/>
        </a:p>
      </dgm:t>
    </dgm:pt>
    <dgm:pt modelId="{D5459745-8E07-4E19-9956-9450F1F9C1FB}" type="sibTrans" cxnId="{3C1AAD1C-A70B-4DAA-AA2B-783090E068E8}">
      <dgm:prSet/>
      <dgm:spPr/>
      <dgm:t>
        <a:bodyPr/>
        <a:lstStyle/>
        <a:p>
          <a:endParaRPr lang="ru-RU"/>
        </a:p>
      </dgm:t>
    </dgm:pt>
    <dgm:pt modelId="{9A25476A-C654-44A0-B847-FB9A9EB5979D}">
      <dgm:prSet phldrT="[Текст]"/>
      <dgm:spPr/>
      <dgm:t>
        <a:bodyPr/>
        <a:lstStyle/>
        <a:p>
          <a:r>
            <a:rPr lang="ru-RU" dirty="0" err="1" smtClean="0"/>
            <a:t>Бальнеотехника</a:t>
          </a:r>
          <a:endParaRPr lang="ru-RU" dirty="0"/>
        </a:p>
      </dgm:t>
    </dgm:pt>
    <dgm:pt modelId="{4F696C54-030A-4999-827B-70381818DD01}" type="parTrans" cxnId="{B7E3F4DF-6AF0-48AE-9BF6-2091608DD49B}">
      <dgm:prSet/>
      <dgm:spPr/>
      <dgm:t>
        <a:bodyPr/>
        <a:lstStyle/>
        <a:p>
          <a:endParaRPr lang="ru-RU"/>
        </a:p>
      </dgm:t>
    </dgm:pt>
    <dgm:pt modelId="{E93C14A1-CF3B-4C5E-AB77-F0287552FB6B}" type="sibTrans" cxnId="{B7E3F4DF-6AF0-48AE-9BF6-2091608DD49B}">
      <dgm:prSet/>
      <dgm:spPr/>
      <dgm:t>
        <a:bodyPr/>
        <a:lstStyle/>
        <a:p>
          <a:endParaRPr lang="ru-RU"/>
        </a:p>
      </dgm:t>
    </dgm:pt>
    <dgm:pt modelId="{C21EE411-9A96-46B8-8908-F87FD2B48003}">
      <dgm:prSet/>
      <dgm:spPr/>
      <dgm:t>
        <a:bodyPr/>
        <a:lstStyle/>
        <a:p>
          <a:r>
            <a:rPr lang="ru-RU" dirty="0" smtClean="0"/>
            <a:t>Грязелечение</a:t>
          </a:r>
          <a:endParaRPr lang="ru-RU" dirty="0"/>
        </a:p>
      </dgm:t>
    </dgm:pt>
    <dgm:pt modelId="{64D971EB-65AC-43CF-BA39-CA45B677EB9A}" type="parTrans" cxnId="{E54BB300-E078-466E-B0C2-5F0B5872259E}">
      <dgm:prSet/>
      <dgm:spPr/>
      <dgm:t>
        <a:bodyPr/>
        <a:lstStyle/>
        <a:p>
          <a:endParaRPr lang="ru-RU"/>
        </a:p>
      </dgm:t>
    </dgm:pt>
    <dgm:pt modelId="{CB297AA0-AE3C-439E-ADB0-5F16FB1E777D}" type="sibTrans" cxnId="{E54BB300-E078-466E-B0C2-5F0B5872259E}">
      <dgm:prSet/>
      <dgm:spPr/>
      <dgm:t>
        <a:bodyPr/>
        <a:lstStyle/>
        <a:p>
          <a:endParaRPr lang="ru-RU"/>
        </a:p>
      </dgm:t>
    </dgm:pt>
    <dgm:pt modelId="{871ED698-96B4-4E90-8682-079402603E3C}">
      <dgm:prSet/>
      <dgm:spPr/>
      <dgm:t>
        <a:bodyPr/>
        <a:lstStyle/>
        <a:p>
          <a:r>
            <a:rPr lang="ru-RU" dirty="0" smtClean="0"/>
            <a:t>Биоклиматология человека</a:t>
          </a:r>
          <a:endParaRPr lang="ru-RU" dirty="0"/>
        </a:p>
      </dgm:t>
    </dgm:pt>
    <dgm:pt modelId="{37C8F380-AEDA-48D9-9242-317F0939565E}" type="parTrans" cxnId="{52DEBD88-C616-4356-9D15-3964B72A8BA1}">
      <dgm:prSet/>
      <dgm:spPr/>
      <dgm:t>
        <a:bodyPr/>
        <a:lstStyle/>
        <a:p>
          <a:endParaRPr lang="ru-RU"/>
        </a:p>
      </dgm:t>
    </dgm:pt>
    <dgm:pt modelId="{A3939C00-216D-41CF-AE0E-A107A7D3A6F9}" type="sibTrans" cxnId="{52DEBD88-C616-4356-9D15-3964B72A8BA1}">
      <dgm:prSet/>
      <dgm:spPr/>
      <dgm:t>
        <a:bodyPr/>
        <a:lstStyle/>
        <a:p>
          <a:endParaRPr lang="ru-RU"/>
        </a:p>
      </dgm:t>
    </dgm:pt>
    <dgm:pt modelId="{9DFE3CA7-732C-4651-BB19-717067704DF9}">
      <dgm:prSet/>
      <dgm:spPr/>
      <dgm:t>
        <a:bodyPr/>
        <a:lstStyle/>
        <a:p>
          <a:r>
            <a:rPr lang="ru-RU" dirty="0" smtClean="0"/>
            <a:t>Климатотерапия</a:t>
          </a:r>
          <a:endParaRPr lang="ru-RU" dirty="0"/>
        </a:p>
      </dgm:t>
    </dgm:pt>
    <dgm:pt modelId="{9EFD755E-A06E-469A-A964-6BDD6945FAD8}" type="parTrans" cxnId="{AB96484A-9779-4AB9-906E-05AA47AA90EB}">
      <dgm:prSet/>
      <dgm:spPr/>
      <dgm:t>
        <a:bodyPr/>
        <a:lstStyle/>
        <a:p>
          <a:endParaRPr lang="ru-RU"/>
        </a:p>
      </dgm:t>
    </dgm:pt>
    <dgm:pt modelId="{0DAA5F24-A1A5-4196-AC47-0DD1724DA118}" type="sibTrans" cxnId="{AB96484A-9779-4AB9-906E-05AA47AA90EB}">
      <dgm:prSet/>
      <dgm:spPr/>
      <dgm:t>
        <a:bodyPr/>
        <a:lstStyle/>
        <a:p>
          <a:endParaRPr lang="ru-RU"/>
        </a:p>
      </dgm:t>
    </dgm:pt>
    <dgm:pt modelId="{8DF71B0C-D372-45BA-B325-F5E3DD2ED765}">
      <dgm:prSet/>
      <dgm:spPr/>
      <dgm:t>
        <a:bodyPr/>
        <a:lstStyle/>
        <a:p>
          <a:r>
            <a:rPr lang="ru-RU" dirty="0" smtClean="0"/>
            <a:t>Организация, планировка и строительство курортов</a:t>
          </a:r>
          <a:endParaRPr lang="ru-RU" dirty="0"/>
        </a:p>
      </dgm:t>
    </dgm:pt>
    <dgm:pt modelId="{E99CEF61-6864-4CA5-9D79-D35CA7BE2C7B}" type="parTrans" cxnId="{CAAD9F25-E650-419B-BA4B-D421EEE02301}">
      <dgm:prSet/>
      <dgm:spPr/>
      <dgm:t>
        <a:bodyPr/>
        <a:lstStyle/>
        <a:p>
          <a:endParaRPr lang="ru-RU"/>
        </a:p>
      </dgm:t>
    </dgm:pt>
    <dgm:pt modelId="{AEB14A91-BFF7-4AF5-9603-A109FCFEBF62}" type="sibTrans" cxnId="{CAAD9F25-E650-419B-BA4B-D421EEE02301}">
      <dgm:prSet/>
      <dgm:spPr/>
      <dgm:t>
        <a:bodyPr/>
        <a:lstStyle/>
        <a:p>
          <a:endParaRPr lang="ru-RU"/>
        </a:p>
      </dgm:t>
    </dgm:pt>
    <dgm:pt modelId="{E32EFF79-C99D-426E-8907-EFE082EDB64E}" type="pres">
      <dgm:prSet presAssocID="{BB79A481-B5B2-45E9-9513-32E3163E902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49A399-BBAD-473E-8750-87FF59B68176}" type="pres">
      <dgm:prSet presAssocID="{BB79A481-B5B2-45E9-9513-32E3163E9020}" presName="wedge1" presStyleLbl="node1" presStyleIdx="0" presStyleCnt="7"/>
      <dgm:spPr/>
      <dgm:t>
        <a:bodyPr/>
        <a:lstStyle/>
        <a:p>
          <a:endParaRPr lang="ru-RU"/>
        </a:p>
      </dgm:t>
    </dgm:pt>
    <dgm:pt modelId="{F56F1F62-0475-477D-92EC-5E5729386C8B}" type="pres">
      <dgm:prSet presAssocID="{BB79A481-B5B2-45E9-9513-32E3163E9020}" presName="dummy1a" presStyleCnt="0"/>
      <dgm:spPr/>
    </dgm:pt>
    <dgm:pt modelId="{CA1C6400-A716-4390-A9B1-4C164CCF50E7}" type="pres">
      <dgm:prSet presAssocID="{BB79A481-B5B2-45E9-9513-32E3163E9020}" presName="dummy1b" presStyleCnt="0"/>
      <dgm:spPr/>
    </dgm:pt>
    <dgm:pt modelId="{094A2D0C-428D-4397-AB70-99A03B9314D5}" type="pres">
      <dgm:prSet presAssocID="{BB79A481-B5B2-45E9-9513-32E3163E9020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AE6AA5-35BC-4697-9358-11275CD4FFA2}" type="pres">
      <dgm:prSet presAssocID="{BB79A481-B5B2-45E9-9513-32E3163E9020}" presName="wedge2" presStyleLbl="node1" presStyleIdx="1" presStyleCnt="7"/>
      <dgm:spPr/>
      <dgm:t>
        <a:bodyPr/>
        <a:lstStyle/>
        <a:p>
          <a:endParaRPr lang="ru-RU"/>
        </a:p>
      </dgm:t>
    </dgm:pt>
    <dgm:pt modelId="{B37F942E-4675-4931-A049-DBF6D5D3A6EE}" type="pres">
      <dgm:prSet presAssocID="{BB79A481-B5B2-45E9-9513-32E3163E9020}" presName="dummy2a" presStyleCnt="0"/>
      <dgm:spPr/>
    </dgm:pt>
    <dgm:pt modelId="{146A21A1-0925-41AD-97F5-8E620889C914}" type="pres">
      <dgm:prSet presAssocID="{BB79A481-B5B2-45E9-9513-32E3163E9020}" presName="dummy2b" presStyleCnt="0"/>
      <dgm:spPr/>
    </dgm:pt>
    <dgm:pt modelId="{16B75CED-90E9-4595-8FE8-74A0088C0C58}" type="pres">
      <dgm:prSet presAssocID="{BB79A481-B5B2-45E9-9513-32E3163E9020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3C131A-43FE-437B-93D5-6AE910B08106}" type="pres">
      <dgm:prSet presAssocID="{BB79A481-B5B2-45E9-9513-32E3163E9020}" presName="wedge3" presStyleLbl="node1" presStyleIdx="2" presStyleCnt="7"/>
      <dgm:spPr/>
      <dgm:t>
        <a:bodyPr/>
        <a:lstStyle/>
        <a:p>
          <a:endParaRPr lang="ru-RU"/>
        </a:p>
      </dgm:t>
    </dgm:pt>
    <dgm:pt modelId="{50365D20-A967-4D8C-A7B1-89DA0E985F1B}" type="pres">
      <dgm:prSet presAssocID="{BB79A481-B5B2-45E9-9513-32E3163E9020}" presName="dummy3a" presStyleCnt="0"/>
      <dgm:spPr/>
    </dgm:pt>
    <dgm:pt modelId="{390CBC26-3C51-4BD6-8FBD-2DCC81132532}" type="pres">
      <dgm:prSet presAssocID="{BB79A481-B5B2-45E9-9513-32E3163E9020}" presName="dummy3b" presStyleCnt="0"/>
      <dgm:spPr/>
    </dgm:pt>
    <dgm:pt modelId="{341F1C10-ED5C-4D82-A6B6-6D8CDCE2280F}" type="pres">
      <dgm:prSet presAssocID="{BB79A481-B5B2-45E9-9513-32E3163E9020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CF2079-6BF6-4094-97C6-D9F21987F157}" type="pres">
      <dgm:prSet presAssocID="{BB79A481-B5B2-45E9-9513-32E3163E9020}" presName="wedge4" presStyleLbl="node1" presStyleIdx="3" presStyleCnt="7"/>
      <dgm:spPr/>
      <dgm:t>
        <a:bodyPr/>
        <a:lstStyle/>
        <a:p>
          <a:endParaRPr lang="ru-RU"/>
        </a:p>
      </dgm:t>
    </dgm:pt>
    <dgm:pt modelId="{D786275E-50A1-4A76-9117-2C1D66653E23}" type="pres">
      <dgm:prSet presAssocID="{BB79A481-B5B2-45E9-9513-32E3163E9020}" presName="dummy4a" presStyleCnt="0"/>
      <dgm:spPr/>
    </dgm:pt>
    <dgm:pt modelId="{AF25BB9E-335F-42DA-AF31-768AB957F215}" type="pres">
      <dgm:prSet presAssocID="{BB79A481-B5B2-45E9-9513-32E3163E9020}" presName="dummy4b" presStyleCnt="0"/>
      <dgm:spPr/>
    </dgm:pt>
    <dgm:pt modelId="{2C78DD01-5D9E-472D-8D0D-F1774BA2F10D}" type="pres">
      <dgm:prSet presAssocID="{BB79A481-B5B2-45E9-9513-32E3163E9020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AB3BCE-EAE0-4676-A4BB-EED086FA59A8}" type="pres">
      <dgm:prSet presAssocID="{BB79A481-B5B2-45E9-9513-32E3163E9020}" presName="wedge5" presStyleLbl="node1" presStyleIdx="4" presStyleCnt="7"/>
      <dgm:spPr/>
      <dgm:t>
        <a:bodyPr/>
        <a:lstStyle/>
        <a:p>
          <a:endParaRPr lang="ru-RU"/>
        </a:p>
      </dgm:t>
    </dgm:pt>
    <dgm:pt modelId="{8478A45C-450A-4511-8874-2F25C42741D0}" type="pres">
      <dgm:prSet presAssocID="{BB79A481-B5B2-45E9-9513-32E3163E9020}" presName="dummy5a" presStyleCnt="0"/>
      <dgm:spPr/>
    </dgm:pt>
    <dgm:pt modelId="{72488C80-CEB7-48EA-94A3-E67D7F734C2A}" type="pres">
      <dgm:prSet presAssocID="{BB79A481-B5B2-45E9-9513-32E3163E9020}" presName="dummy5b" presStyleCnt="0"/>
      <dgm:spPr/>
    </dgm:pt>
    <dgm:pt modelId="{8E4DE9D1-09E9-441B-95E8-80D241579332}" type="pres">
      <dgm:prSet presAssocID="{BB79A481-B5B2-45E9-9513-32E3163E9020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2069CD-01DA-4542-A6B8-249592FB7041}" type="pres">
      <dgm:prSet presAssocID="{BB79A481-B5B2-45E9-9513-32E3163E9020}" presName="wedge6" presStyleLbl="node1" presStyleIdx="5" presStyleCnt="7"/>
      <dgm:spPr/>
      <dgm:t>
        <a:bodyPr/>
        <a:lstStyle/>
        <a:p>
          <a:endParaRPr lang="ru-RU"/>
        </a:p>
      </dgm:t>
    </dgm:pt>
    <dgm:pt modelId="{7A123F9B-0736-4C28-8CF0-7A7E302946AC}" type="pres">
      <dgm:prSet presAssocID="{BB79A481-B5B2-45E9-9513-32E3163E9020}" presName="dummy6a" presStyleCnt="0"/>
      <dgm:spPr/>
    </dgm:pt>
    <dgm:pt modelId="{6590039C-6E7C-4D11-9BEF-B791AF5CFF7C}" type="pres">
      <dgm:prSet presAssocID="{BB79A481-B5B2-45E9-9513-32E3163E9020}" presName="dummy6b" presStyleCnt="0"/>
      <dgm:spPr/>
    </dgm:pt>
    <dgm:pt modelId="{A11F6ABF-5087-4535-A208-77D9D7638AE5}" type="pres">
      <dgm:prSet presAssocID="{BB79A481-B5B2-45E9-9513-32E3163E9020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C197B0-0813-4B2A-BAD9-264E654D9EA3}" type="pres">
      <dgm:prSet presAssocID="{BB79A481-B5B2-45E9-9513-32E3163E9020}" presName="wedge7" presStyleLbl="node1" presStyleIdx="6" presStyleCnt="7"/>
      <dgm:spPr/>
      <dgm:t>
        <a:bodyPr/>
        <a:lstStyle/>
        <a:p>
          <a:endParaRPr lang="ru-RU"/>
        </a:p>
      </dgm:t>
    </dgm:pt>
    <dgm:pt modelId="{F7F25F33-ABB0-4E8A-A93F-AD78978B55D3}" type="pres">
      <dgm:prSet presAssocID="{BB79A481-B5B2-45E9-9513-32E3163E9020}" presName="dummy7a" presStyleCnt="0"/>
      <dgm:spPr/>
    </dgm:pt>
    <dgm:pt modelId="{8BA60F83-1DE2-4007-925A-21DA081FB560}" type="pres">
      <dgm:prSet presAssocID="{BB79A481-B5B2-45E9-9513-32E3163E9020}" presName="dummy7b" presStyleCnt="0"/>
      <dgm:spPr/>
    </dgm:pt>
    <dgm:pt modelId="{56F6F281-218E-47F5-B673-D0E724852195}" type="pres">
      <dgm:prSet presAssocID="{BB79A481-B5B2-45E9-9513-32E3163E9020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6C55E2-999F-4A16-A142-F24153DE828A}" type="pres">
      <dgm:prSet presAssocID="{32E6920F-59CE-4D8A-98C5-3FADD8C000DD}" presName="arrowWedge1" presStyleLbl="fgSibTrans2D1" presStyleIdx="0" presStyleCnt="7"/>
      <dgm:spPr/>
    </dgm:pt>
    <dgm:pt modelId="{D6FDCA70-78CD-46FE-80A5-4A43255C1EDB}" type="pres">
      <dgm:prSet presAssocID="{D5459745-8E07-4E19-9956-9450F1F9C1FB}" presName="arrowWedge2" presStyleLbl="fgSibTrans2D1" presStyleIdx="1" presStyleCnt="7"/>
      <dgm:spPr/>
    </dgm:pt>
    <dgm:pt modelId="{9B492F3D-9CFD-4ED3-A846-B356804DCFCF}" type="pres">
      <dgm:prSet presAssocID="{E93C14A1-CF3B-4C5E-AB77-F0287552FB6B}" presName="arrowWedge3" presStyleLbl="fgSibTrans2D1" presStyleIdx="2" presStyleCnt="7"/>
      <dgm:spPr/>
    </dgm:pt>
    <dgm:pt modelId="{50A0C94C-F1AE-4A7B-B31D-4E3D64FCA29C}" type="pres">
      <dgm:prSet presAssocID="{CB297AA0-AE3C-439E-ADB0-5F16FB1E777D}" presName="arrowWedge4" presStyleLbl="fgSibTrans2D1" presStyleIdx="3" presStyleCnt="7"/>
      <dgm:spPr/>
    </dgm:pt>
    <dgm:pt modelId="{0441BE37-35E9-4F78-ABBB-4C1C23D37643}" type="pres">
      <dgm:prSet presAssocID="{A3939C00-216D-41CF-AE0E-A107A7D3A6F9}" presName="arrowWedge5" presStyleLbl="fgSibTrans2D1" presStyleIdx="4" presStyleCnt="7"/>
      <dgm:spPr/>
    </dgm:pt>
    <dgm:pt modelId="{FDD6DE5F-A697-4E2F-8A2A-D3195ED3D336}" type="pres">
      <dgm:prSet presAssocID="{0DAA5F24-A1A5-4196-AC47-0DD1724DA118}" presName="arrowWedge6" presStyleLbl="fgSibTrans2D1" presStyleIdx="5" presStyleCnt="7"/>
      <dgm:spPr/>
    </dgm:pt>
    <dgm:pt modelId="{9CB10569-8302-4C22-B324-0AE7035F63C5}" type="pres">
      <dgm:prSet presAssocID="{AEB14A91-BFF7-4AF5-9603-A109FCFEBF62}" presName="arrowWedge7" presStyleLbl="fgSibTrans2D1" presStyleIdx="6" presStyleCnt="7"/>
      <dgm:spPr/>
    </dgm:pt>
  </dgm:ptLst>
  <dgm:cxnLst>
    <dgm:cxn modelId="{B7E3F4DF-6AF0-48AE-9BF6-2091608DD49B}" srcId="{BB79A481-B5B2-45E9-9513-32E3163E9020}" destId="{9A25476A-C654-44A0-B847-FB9A9EB5979D}" srcOrd="2" destOrd="0" parTransId="{4F696C54-030A-4999-827B-70381818DD01}" sibTransId="{E93C14A1-CF3B-4C5E-AB77-F0287552FB6B}"/>
    <dgm:cxn modelId="{0A121C08-964E-4C83-877B-AF72B8F357C6}" type="presOf" srcId="{C82AA3EC-2553-4FDB-A257-4EBAA870E41E}" destId="{094A2D0C-428D-4397-AB70-99A03B9314D5}" srcOrd="1" destOrd="0" presId="urn:microsoft.com/office/officeart/2005/8/layout/cycle8"/>
    <dgm:cxn modelId="{610F3053-EBE5-4A76-8900-291D0E7904FC}" type="presOf" srcId="{9A25476A-C654-44A0-B847-FB9A9EB5979D}" destId="{341F1C10-ED5C-4D82-A6B6-6D8CDCE2280F}" srcOrd="1" destOrd="0" presId="urn:microsoft.com/office/officeart/2005/8/layout/cycle8"/>
    <dgm:cxn modelId="{82BD8D26-6DC2-4127-9D19-D6128C793C08}" type="presOf" srcId="{C82AA3EC-2553-4FDB-A257-4EBAA870E41E}" destId="{4849A399-BBAD-473E-8750-87FF59B68176}" srcOrd="0" destOrd="0" presId="urn:microsoft.com/office/officeart/2005/8/layout/cycle8"/>
    <dgm:cxn modelId="{CAAD9F25-E650-419B-BA4B-D421EEE02301}" srcId="{BB79A481-B5B2-45E9-9513-32E3163E9020}" destId="{8DF71B0C-D372-45BA-B325-F5E3DD2ED765}" srcOrd="6" destOrd="0" parTransId="{E99CEF61-6864-4CA5-9D79-D35CA7BE2C7B}" sibTransId="{AEB14A91-BFF7-4AF5-9603-A109FCFEBF62}"/>
    <dgm:cxn modelId="{6DC7994A-702A-406D-8EC7-56B144BDB0C7}" type="presOf" srcId="{8DF71B0C-D372-45BA-B325-F5E3DD2ED765}" destId="{B5C197B0-0813-4B2A-BAD9-264E654D9EA3}" srcOrd="0" destOrd="0" presId="urn:microsoft.com/office/officeart/2005/8/layout/cycle8"/>
    <dgm:cxn modelId="{5B9B0633-5855-4997-835C-6B1FA7E6EB94}" type="presOf" srcId="{9DFE3CA7-732C-4651-BB19-717067704DF9}" destId="{A11F6ABF-5087-4535-A208-77D9D7638AE5}" srcOrd="1" destOrd="0" presId="urn:microsoft.com/office/officeart/2005/8/layout/cycle8"/>
    <dgm:cxn modelId="{3C1AAD1C-A70B-4DAA-AA2B-783090E068E8}" srcId="{BB79A481-B5B2-45E9-9513-32E3163E9020}" destId="{6471A8C2-A7D5-4D08-803B-2B98B3489AD7}" srcOrd="1" destOrd="0" parTransId="{3E7D9382-B93F-4BAC-BBDD-FADD130C54C6}" sibTransId="{D5459745-8E07-4E19-9956-9450F1F9C1FB}"/>
    <dgm:cxn modelId="{843A2EE3-DC02-4D22-AA3A-4674F59B0DDF}" type="presOf" srcId="{9DFE3CA7-732C-4651-BB19-717067704DF9}" destId="{FC2069CD-01DA-4542-A6B8-249592FB7041}" srcOrd="0" destOrd="0" presId="urn:microsoft.com/office/officeart/2005/8/layout/cycle8"/>
    <dgm:cxn modelId="{9EA817A4-C001-4615-8D9A-C0D2325A9B55}" type="presOf" srcId="{871ED698-96B4-4E90-8682-079402603E3C}" destId="{8E4DE9D1-09E9-441B-95E8-80D241579332}" srcOrd="1" destOrd="0" presId="urn:microsoft.com/office/officeart/2005/8/layout/cycle8"/>
    <dgm:cxn modelId="{36977BF6-F01B-492C-92D2-F9C6DD1C23FD}" type="presOf" srcId="{BB79A481-B5B2-45E9-9513-32E3163E9020}" destId="{E32EFF79-C99D-426E-8907-EFE082EDB64E}" srcOrd="0" destOrd="0" presId="urn:microsoft.com/office/officeart/2005/8/layout/cycle8"/>
    <dgm:cxn modelId="{40A53128-D489-442E-B597-8D829ED3EE8F}" type="presOf" srcId="{C21EE411-9A96-46B8-8908-F87FD2B48003}" destId="{82CF2079-6BF6-4094-97C6-D9F21987F157}" srcOrd="0" destOrd="0" presId="urn:microsoft.com/office/officeart/2005/8/layout/cycle8"/>
    <dgm:cxn modelId="{2963BB29-6D01-4FF9-BB72-291422D38869}" type="presOf" srcId="{871ED698-96B4-4E90-8682-079402603E3C}" destId="{7BAB3BCE-EAE0-4676-A4BB-EED086FA59A8}" srcOrd="0" destOrd="0" presId="urn:microsoft.com/office/officeart/2005/8/layout/cycle8"/>
    <dgm:cxn modelId="{7B3378E4-8D8F-41FA-9C48-EA962CF214CC}" type="presOf" srcId="{6471A8C2-A7D5-4D08-803B-2B98B3489AD7}" destId="{E3AE6AA5-35BC-4697-9358-11275CD4FFA2}" srcOrd="0" destOrd="0" presId="urn:microsoft.com/office/officeart/2005/8/layout/cycle8"/>
    <dgm:cxn modelId="{95DB02EF-6586-4158-BD34-DE3889368CF9}" type="presOf" srcId="{8DF71B0C-D372-45BA-B325-F5E3DD2ED765}" destId="{56F6F281-218E-47F5-B673-D0E724852195}" srcOrd="1" destOrd="0" presId="urn:microsoft.com/office/officeart/2005/8/layout/cycle8"/>
    <dgm:cxn modelId="{62235076-A719-4D0A-B9B0-C715D9908696}" type="presOf" srcId="{C21EE411-9A96-46B8-8908-F87FD2B48003}" destId="{2C78DD01-5D9E-472D-8D0D-F1774BA2F10D}" srcOrd="1" destOrd="0" presId="urn:microsoft.com/office/officeart/2005/8/layout/cycle8"/>
    <dgm:cxn modelId="{E54BB300-E078-466E-B0C2-5F0B5872259E}" srcId="{BB79A481-B5B2-45E9-9513-32E3163E9020}" destId="{C21EE411-9A96-46B8-8908-F87FD2B48003}" srcOrd="3" destOrd="0" parTransId="{64D971EB-65AC-43CF-BA39-CA45B677EB9A}" sibTransId="{CB297AA0-AE3C-439E-ADB0-5F16FB1E777D}"/>
    <dgm:cxn modelId="{AB96484A-9779-4AB9-906E-05AA47AA90EB}" srcId="{BB79A481-B5B2-45E9-9513-32E3163E9020}" destId="{9DFE3CA7-732C-4651-BB19-717067704DF9}" srcOrd="5" destOrd="0" parTransId="{9EFD755E-A06E-469A-A964-6BDD6945FAD8}" sibTransId="{0DAA5F24-A1A5-4196-AC47-0DD1724DA118}"/>
    <dgm:cxn modelId="{21977A68-FB8D-48DB-BF81-B2DA3E4D445A}" srcId="{BB79A481-B5B2-45E9-9513-32E3163E9020}" destId="{C82AA3EC-2553-4FDB-A257-4EBAA870E41E}" srcOrd="0" destOrd="0" parTransId="{9FD41401-DA63-403E-8D36-E2FB18DF904F}" sibTransId="{32E6920F-59CE-4D8A-98C5-3FADD8C000DD}"/>
    <dgm:cxn modelId="{52DEBD88-C616-4356-9D15-3964B72A8BA1}" srcId="{BB79A481-B5B2-45E9-9513-32E3163E9020}" destId="{871ED698-96B4-4E90-8682-079402603E3C}" srcOrd="4" destOrd="0" parTransId="{37C8F380-AEDA-48D9-9242-317F0939565E}" sibTransId="{A3939C00-216D-41CF-AE0E-A107A7D3A6F9}"/>
    <dgm:cxn modelId="{298CB3E1-6AB9-4092-A617-58C9E544856F}" type="presOf" srcId="{9A25476A-C654-44A0-B847-FB9A9EB5979D}" destId="{C53C131A-43FE-437B-93D5-6AE910B08106}" srcOrd="0" destOrd="0" presId="urn:microsoft.com/office/officeart/2005/8/layout/cycle8"/>
    <dgm:cxn modelId="{95FDF057-E66A-4679-816A-6764A3643C9B}" type="presOf" srcId="{6471A8C2-A7D5-4D08-803B-2B98B3489AD7}" destId="{16B75CED-90E9-4595-8FE8-74A0088C0C58}" srcOrd="1" destOrd="0" presId="urn:microsoft.com/office/officeart/2005/8/layout/cycle8"/>
    <dgm:cxn modelId="{2B563086-8F32-4B62-9239-6E2ECF4DEF7D}" type="presParOf" srcId="{E32EFF79-C99D-426E-8907-EFE082EDB64E}" destId="{4849A399-BBAD-473E-8750-87FF59B68176}" srcOrd="0" destOrd="0" presId="urn:microsoft.com/office/officeart/2005/8/layout/cycle8"/>
    <dgm:cxn modelId="{DDFDC6FB-6559-47CD-974E-AC5185394102}" type="presParOf" srcId="{E32EFF79-C99D-426E-8907-EFE082EDB64E}" destId="{F56F1F62-0475-477D-92EC-5E5729386C8B}" srcOrd="1" destOrd="0" presId="urn:microsoft.com/office/officeart/2005/8/layout/cycle8"/>
    <dgm:cxn modelId="{D5B680C5-6175-4811-95ED-185C2C27B944}" type="presParOf" srcId="{E32EFF79-C99D-426E-8907-EFE082EDB64E}" destId="{CA1C6400-A716-4390-A9B1-4C164CCF50E7}" srcOrd="2" destOrd="0" presId="urn:microsoft.com/office/officeart/2005/8/layout/cycle8"/>
    <dgm:cxn modelId="{BB1676C5-6CCC-4C49-ACD9-297A54CCDE49}" type="presParOf" srcId="{E32EFF79-C99D-426E-8907-EFE082EDB64E}" destId="{094A2D0C-428D-4397-AB70-99A03B9314D5}" srcOrd="3" destOrd="0" presId="urn:microsoft.com/office/officeart/2005/8/layout/cycle8"/>
    <dgm:cxn modelId="{9F9E1E61-1D1D-47BA-A102-1D1A7FFC2C5E}" type="presParOf" srcId="{E32EFF79-C99D-426E-8907-EFE082EDB64E}" destId="{E3AE6AA5-35BC-4697-9358-11275CD4FFA2}" srcOrd="4" destOrd="0" presId="urn:microsoft.com/office/officeart/2005/8/layout/cycle8"/>
    <dgm:cxn modelId="{474D9E4B-DCEA-4383-8775-502DE6C59358}" type="presParOf" srcId="{E32EFF79-C99D-426E-8907-EFE082EDB64E}" destId="{B37F942E-4675-4931-A049-DBF6D5D3A6EE}" srcOrd="5" destOrd="0" presId="urn:microsoft.com/office/officeart/2005/8/layout/cycle8"/>
    <dgm:cxn modelId="{DFCE24A6-140F-4A01-BF88-07FD027A25E7}" type="presParOf" srcId="{E32EFF79-C99D-426E-8907-EFE082EDB64E}" destId="{146A21A1-0925-41AD-97F5-8E620889C914}" srcOrd="6" destOrd="0" presId="urn:microsoft.com/office/officeart/2005/8/layout/cycle8"/>
    <dgm:cxn modelId="{E58A7DDB-2A99-4CF2-A491-C2E4D25452E7}" type="presParOf" srcId="{E32EFF79-C99D-426E-8907-EFE082EDB64E}" destId="{16B75CED-90E9-4595-8FE8-74A0088C0C58}" srcOrd="7" destOrd="0" presId="urn:microsoft.com/office/officeart/2005/8/layout/cycle8"/>
    <dgm:cxn modelId="{576CFEAC-94B5-42B7-9A18-986DDE1C1878}" type="presParOf" srcId="{E32EFF79-C99D-426E-8907-EFE082EDB64E}" destId="{C53C131A-43FE-437B-93D5-6AE910B08106}" srcOrd="8" destOrd="0" presId="urn:microsoft.com/office/officeart/2005/8/layout/cycle8"/>
    <dgm:cxn modelId="{1367219A-E198-4E1B-887C-32959F8DCEE6}" type="presParOf" srcId="{E32EFF79-C99D-426E-8907-EFE082EDB64E}" destId="{50365D20-A967-4D8C-A7B1-89DA0E985F1B}" srcOrd="9" destOrd="0" presId="urn:microsoft.com/office/officeart/2005/8/layout/cycle8"/>
    <dgm:cxn modelId="{8C8704B5-68D3-4100-8CC0-891830C0F935}" type="presParOf" srcId="{E32EFF79-C99D-426E-8907-EFE082EDB64E}" destId="{390CBC26-3C51-4BD6-8FBD-2DCC81132532}" srcOrd="10" destOrd="0" presId="urn:microsoft.com/office/officeart/2005/8/layout/cycle8"/>
    <dgm:cxn modelId="{345F5A07-1179-4BD1-B897-447FA5AECE5E}" type="presParOf" srcId="{E32EFF79-C99D-426E-8907-EFE082EDB64E}" destId="{341F1C10-ED5C-4D82-A6B6-6D8CDCE2280F}" srcOrd="11" destOrd="0" presId="urn:microsoft.com/office/officeart/2005/8/layout/cycle8"/>
    <dgm:cxn modelId="{F3201392-169E-40BB-8687-4FFD2E980103}" type="presParOf" srcId="{E32EFF79-C99D-426E-8907-EFE082EDB64E}" destId="{82CF2079-6BF6-4094-97C6-D9F21987F157}" srcOrd="12" destOrd="0" presId="urn:microsoft.com/office/officeart/2005/8/layout/cycle8"/>
    <dgm:cxn modelId="{67D0C2D0-BE4B-4ABD-A462-2DE70BB2E3CA}" type="presParOf" srcId="{E32EFF79-C99D-426E-8907-EFE082EDB64E}" destId="{D786275E-50A1-4A76-9117-2C1D66653E23}" srcOrd="13" destOrd="0" presId="urn:microsoft.com/office/officeart/2005/8/layout/cycle8"/>
    <dgm:cxn modelId="{3D4A08A6-8BB0-437D-8871-61467B800F5E}" type="presParOf" srcId="{E32EFF79-C99D-426E-8907-EFE082EDB64E}" destId="{AF25BB9E-335F-42DA-AF31-768AB957F215}" srcOrd="14" destOrd="0" presId="urn:microsoft.com/office/officeart/2005/8/layout/cycle8"/>
    <dgm:cxn modelId="{C22EC660-A6FE-42FF-980F-5577F32AC58A}" type="presParOf" srcId="{E32EFF79-C99D-426E-8907-EFE082EDB64E}" destId="{2C78DD01-5D9E-472D-8D0D-F1774BA2F10D}" srcOrd="15" destOrd="0" presId="urn:microsoft.com/office/officeart/2005/8/layout/cycle8"/>
    <dgm:cxn modelId="{ACE83CA3-3006-4706-BD14-8A5D7ABCAC46}" type="presParOf" srcId="{E32EFF79-C99D-426E-8907-EFE082EDB64E}" destId="{7BAB3BCE-EAE0-4676-A4BB-EED086FA59A8}" srcOrd="16" destOrd="0" presId="urn:microsoft.com/office/officeart/2005/8/layout/cycle8"/>
    <dgm:cxn modelId="{B4DC3121-8048-424B-9BF2-BC2D63257A34}" type="presParOf" srcId="{E32EFF79-C99D-426E-8907-EFE082EDB64E}" destId="{8478A45C-450A-4511-8874-2F25C42741D0}" srcOrd="17" destOrd="0" presId="urn:microsoft.com/office/officeart/2005/8/layout/cycle8"/>
    <dgm:cxn modelId="{EA30788D-22CB-41D2-8517-9998CF868539}" type="presParOf" srcId="{E32EFF79-C99D-426E-8907-EFE082EDB64E}" destId="{72488C80-CEB7-48EA-94A3-E67D7F734C2A}" srcOrd="18" destOrd="0" presId="urn:microsoft.com/office/officeart/2005/8/layout/cycle8"/>
    <dgm:cxn modelId="{25C039CB-B95C-49E9-93D3-05C02C65E067}" type="presParOf" srcId="{E32EFF79-C99D-426E-8907-EFE082EDB64E}" destId="{8E4DE9D1-09E9-441B-95E8-80D241579332}" srcOrd="19" destOrd="0" presId="urn:microsoft.com/office/officeart/2005/8/layout/cycle8"/>
    <dgm:cxn modelId="{003D5984-DAEB-44CF-9C2E-53CBCA0BCE00}" type="presParOf" srcId="{E32EFF79-C99D-426E-8907-EFE082EDB64E}" destId="{FC2069CD-01DA-4542-A6B8-249592FB7041}" srcOrd="20" destOrd="0" presId="urn:microsoft.com/office/officeart/2005/8/layout/cycle8"/>
    <dgm:cxn modelId="{B3B58B4F-A741-4837-9E0E-658BE38ACBC8}" type="presParOf" srcId="{E32EFF79-C99D-426E-8907-EFE082EDB64E}" destId="{7A123F9B-0736-4C28-8CF0-7A7E302946AC}" srcOrd="21" destOrd="0" presId="urn:microsoft.com/office/officeart/2005/8/layout/cycle8"/>
    <dgm:cxn modelId="{281E4B82-3F42-4DE1-8C82-41A657328163}" type="presParOf" srcId="{E32EFF79-C99D-426E-8907-EFE082EDB64E}" destId="{6590039C-6E7C-4D11-9BEF-B791AF5CFF7C}" srcOrd="22" destOrd="0" presId="urn:microsoft.com/office/officeart/2005/8/layout/cycle8"/>
    <dgm:cxn modelId="{3FD89B99-14D6-4B31-9D67-C11CB54244EE}" type="presParOf" srcId="{E32EFF79-C99D-426E-8907-EFE082EDB64E}" destId="{A11F6ABF-5087-4535-A208-77D9D7638AE5}" srcOrd="23" destOrd="0" presId="urn:microsoft.com/office/officeart/2005/8/layout/cycle8"/>
    <dgm:cxn modelId="{BA2561EA-6308-4984-AE9E-8DA9FFB5F9BF}" type="presParOf" srcId="{E32EFF79-C99D-426E-8907-EFE082EDB64E}" destId="{B5C197B0-0813-4B2A-BAD9-264E654D9EA3}" srcOrd="24" destOrd="0" presId="urn:microsoft.com/office/officeart/2005/8/layout/cycle8"/>
    <dgm:cxn modelId="{1CB61CB7-8E27-4237-992C-B1DCB73C7E8B}" type="presParOf" srcId="{E32EFF79-C99D-426E-8907-EFE082EDB64E}" destId="{F7F25F33-ABB0-4E8A-A93F-AD78978B55D3}" srcOrd="25" destOrd="0" presId="urn:microsoft.com/office/officeart/2005/8/layout/cycle8"/>
    <dgm:cxn modelId="{ECAEBD70-1835-41A3-9450-14C4B1FE4BAE}" type="presParOf" srcId="{E32EFF79-C99D-426E-8907-EFE082EDB64E}" destId="{8BA60F83-1DE2-4007-925A-21DA081FB560}" srcOrd="26" destOrd="0" presId="urn:microsoft.com/office/officeart/2005/8/layout/cycle8"/>
    <dgm:cxn modelId="{FCEC3B5B-5B14-41EB-B7B1-BD6A495BB749}" type="presParOf" srcId="{E32EFF79-C99D-426E-8907-EFE082EDB64E}" destId="{56F6F281-218E-47F5-B673-D0E724852195}" srcOrd="27" destOrd="0" presId="urn:microsoft.com/office/officeart/2005/8/layout/cycle8"/>
    <dgm:cxn modelId="{07735350-F580-47B2-AAF2-1FACA1C16D62}" type="presParOf" srcId="{E32EFF79-C99D-426E-8907-EFE082EDB64E}" destId="{936C55E2-999F-4A16-A142-F24153DE828A}" srcOrd="28" destOrd="0" presId="urn:microsoft.com/office/officeart/2005/8/layout/cycle8"/>
    <dgm:cxn modelId="{E6F57B4D-678E-4DB1-8124-FE98FFB98BED}" type="presParOf" srcId="{E32EFF79-C99D-426E-8907-EFE082EDB64E}" destId="{D6FDCA70-78CD-46FE-80A5-4A43255C1EDB}" srcOrd="29" destOrd="0" presId="urn:microsoft.com/office/officeart/2005/8/layout/cycle8"/>
    <dgm:cxn modelId="{22F71EE3-B1DA-432A-ADAB-8648DAB5B048}" type="presParOf" srcId="{E32EFF79-C99D-426E-8907-EFE082EDB64E}" destId="{9B492F3D-9CFD-4ED3-A846-B356804DCFCF}" srcOrd="30" destOrd="0" presId="urn:microsoft.com/office/officeart/2005/8/layout/cycle8"/>
    <dgm:cxn modelId="{ABCE95D8-1C32-4129-A464-C899547B9FE6}" type="presParOf" srcId="{E32EFF79-C99D-426E-8907-EFE082EDB64E}" destId="{50A0C94C-F1AE-4A7B-B31D-4E3D64FCA29C}" srcOrd="31" destOrd="0" presId="urn:microsoft.com/office/officeart/2005/8/layout/cycle8"/>
    <dgm:cxn modelId="{F8CC7803-E6C9-4D5B-A7F6-20F369C00B98}" type="presParOf" srcId="{E32EFF79-C99D-426E-8907-EFE082EDB64E}" destId="{0441BE37-35E9-4F78-ABBB-4C1C23D37643}" srcOrd="32" destOrd="0" presId="urn:microsoft.com/office/officeart/2005/8/layout/cycle8"/>
    <dgm:cxn modelId="{7B68EBA0-6DA0-44EE-8347-2C065F9C1EC6}" type="presParOf" srcId="{E32EFF79-C99D-426E-8907-EFE082EDB64E}" destId="{FDD6DE5F-A697-4E2F-8A2A-D3195ED3D336}" srcOrd="33" destOrd="0" presId="urn:microsoft.com/office/officeart/2005/8/layout/cycle8"/>
    <dgm:cxn modelId="{BC935D78-43D6-494D-B389-DF712B1AE526}" type="presParOf" srcId="{E32EFF79-C99D-426E-8907-EFE082EDB64E}" destId="{9CB10569-8302-4C22-B324-0AE7035F63C5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328988-6B87-48E2-8026-926685DC5896}" type="doc">
      <dgm:prSet loTypeId="urn:microsoft.com/office/officeart/2005/8/layout/radial5" loCatId="cycle" qsTypeId="urn:microsoft.com/office/officeart/2005/8/quickstyle/simple4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1D0F1A26-2B27-4D7F-B580-E01D7BF9478B}">
      <dgm:prSet phldrT="[Текст]"/>
      <dgm:spPr/>
      <dgm:t>
        <a:bodyPr/>
        <a:lstStyle/>
        <a:p>
          <a:r>
            <a:rPr lang="ru-RU" dirty="0" smtClean="0"/>
            <a:t>Курортология</a:t>
          </a:r>
          <a:endParaRPr lang="ru-RU" dirty="0"/>
        </a:p>
      </dgm:t>
    </dgm:pt>
    <dgm:pt modelId="{80E47706-D3A9-4536-A8A8-48B9156C4ECF}" type="parTrans" cxnId="{A3689724-5BC9-4459-99A3-C7176C2DBA08}">
      <dgm:prSet/>
      <dgm:spPr/>
      <dgm:t>
        <a:bodyPr/>
        <a:lstStyle/>
        <a:p>
          <a:endParaRPr lang="ru-RU"/>
        </a:p>
      </dgm:t>
    </dgm:pt>
    <dgm:pt modelId="{B5A7922D-4610-48B9-9F13-1D5AB9EBBD32}" type="sibTrans" cxnId="{A3689724-5BC9-4459-99A3-C7176C2DBA08}">
      <dgm:prSet/>
      <dgm:spPr/>
      <dgm:t>
        <a:bodyPr/>
        <a:lstStyle/>
        <a:p>
          <a:endParaRPr lang="ru-RU"/>
        </a:p>
      </dgm:t>
    </dgm:pt>
    <dgm:pt modelId="{2B505D34-A3A0-49BA-976D-2A6EC741D9E2}">
      <dgm:prSet phldrT="[Текст]"/>
      <dgm:spPr/>
      <dgm:t>
        <a:bodyPr/>
        <a:lstStyle/>
        <a:p>
          <a:r>
            <a:rPr lang="ru-RU" dirty="0" smtClean="0"/>
            <a:t>Климатология</a:t>
          </a:r>
          <a:endParaRPr lang="ru-RU" dirty="0"/>
        </a:p>
      </dgm:t>
    </dgm:pt>
    <dgm:pt modelId="{8365BD3E-1633-4F65-8D27-C1172CAF8CC8}" type="parTrans" cxnId="{22D2F56D-9C28-4522-AA8C-F51547624EBA}">
      <dgm:prSet/>
      <dgm:spPr/>
      <dgm:t>
        <a:bodyPr/>
        <a:lstStyle/>
        <a:p>
          <a:endParaRPr lang="ru-RU"/>
        </a:p>
      </dgm:t>
    </dgm:pt>
    <dgm:pt modelId="{42E66C0E-E221-4318-82E9-5F064A596202}" type="sibTrans" cxnId="{22D2F56D-9C28-4522-AA8C-F51547624EBA}">
      <dgm:prSet/>
      <dgm:spPr/>
      <dgm:t>
        <a:bodyPr/>
        <a:lstStyle/>
        <a:p>
          <a:endParaRPr lang="ru-RU"/>
        </a:p>
      </dgm:t>
    </dgm:pt>
    <dgm:pt modelId="{B23DE884-08ED-4FAA-9B0E-7B90E16316EA}">
      <dgm:prSet phldrT="[Текст]"/>
      <dgm:spPr/>
      <dgm:t>
        <a:bodyPr/>
        <a:lstStyle/>
        <a:p>
          <a:r>
            <a:rPr lang="ru-RU" dirty="0" smtClean="0"/>
            <a:t>Гидрогеология</a:t>
          </a:r>
          <a:endParaRPr lang="ru-RU" dirty="0"/>
        </a:p>
      </dgm:t>
    </dgm:pt>
    <dgm:pt modelId="{75B28044-EB0F-41BA-917F-1004B564367A}" type="parTrans" cxnId="{C66177BF-C41B-493F-AD36-84DA9158C3C3}">
      <dgm:prSet/>
      <dgm:spPr/>
      <dgm:t>
        <a:bodyPr/>
        <a:lstStyle/>
        <a:p>
          <a:endParaRPr lang="ru-RU"/>
        </a:p>
      </dgm:t>
    </dgm:pt>
    <dgm:pt modelId="{6FC8941C-BC85-47FE-8335-04DC2DB36FE6}" type="sibTrans" cxnId="{C66177BF-C41B-493F-AD36-84DA9158C3C3}">
      <dgm:prSet/>
      <dgm:spPr/>
      <dgm:t>
        <a:bodyPr/>
        <a:lstStyle/>
        <a:p>
          <a:endParaRPr lang="ru-RU"/>
        </a:p>
      </dgm:t>
    </dgm:pt>
    <dgm:pt modelId="{DA66FC80-3336-4DD6-B4A2-899CF2890EA4}">
      <dgm:prSet phldrT="[Текст]"/>
      <dgm:spPr/>
      <dgm:t>
        <a:bodyPr/>
        <a:lstStyle/>
        <a:p>
          <a:r>
            <a:rPr lang="ru-RU" dirty="0" smtClean="0"/>
            <a:t>Физиология</a:t>
          </a:r>
          <a:endParaRPr lang="ru-RU" dirty="0"/>
        </a:p>
      </dgm:t>
    </dgm:pt>
    <dgm:pt modelId="{3929B3DE-825D-4A54-B6D0-948458221506}" type="parTrans" cxnId="{D4E95C43-9E79-4EA8-9FC8-554E2A91E388}">
      <dgm:prSet/>
      <dgm:spPr/>
      <dgm:t>
        <a:bodyPr/>
        <a:lstStyle/>
        <a:p>
          <a:endParaRPr lang="ru-RU"/>
        </a:p>
      </dgm:t>
    </dgm:pt>
    <dgm:pt modelId="{41E57C5B-4D64-4176-9B37-20848C672C35}" type="sibTrans" cxnId="{D4E95C43-9E79-4EA8-9FC8-554E2A91E388}">
      <dgm:prSet/>
      <dgm:spPr/>
      <dgm:t>
        <a:bodyPr/>
        <a:lstStyle/>
        <a:p>
          <a:endParaRPr lang="ru-RU"/>
        </a:p>
      </dgm:t>
    </dgm:pt>
    <dgm:pt modelId="{E2358ECB-FDC2-4E1D-8B88-BB59B047B7AF}">
      <dgm:prSet phldrT="[Текст]"/>
      <dgm:spPr/>
      <dgm:t>
        <a:bodyPr/>
        <a:lstStyle/>
        <a:p>
          <a:r>
            <a:rPr lang="ru-RU" dirty="0" smtClean="0"/>
            <a:t>Гигиена</a:t>
          </a:r>
          <a:endParaRPr lang="ru-RU" dirty="0"/>
        </a:p>
      </dgm:t>
    </dgm:pt>
    <dgm:pt modelId="{DCE942D6-7D1F-4344-86BD-7B61DCFDEF9C}" type="parTrans" cxnId="{03F4D0C9-99DE-41B1-84E2-3FD6BE122B6F}">
      <dgm:prSet/>
      <dgm:spPr/>
      <dgm:t>
        <a:bodyPr/>
        <a:lstStyle/>
        <a:p>
          <a:endParaRPr lang="ru-RU"/>
        </a:p>
      </dgm:t>
    </dgm:pt>
    <dgm:pt modelId="{977CCDEE-577D-4E85-812C-E198131B63B1}" type="sibTrans" cxnId="{03F4D0C9-99DE-41B1-84E2-3FD6BE122B6F}">
      <dgm:prSet/>
      <dgm:spPr/>
      <dgm:t>
        <a:bodyPr/>
        <a:lstStyle/>
        <a:p>
          <a:endParaRPr lang="ru-RU"/>
        </a:p>
      </dgm:t>
    </dgm:pt>
    <dgm:pt modelId="{4928E6FE-1E55-4FF8-AD20-31B5CF94F82C}">
      <dgm:prSet phldrT="[Текст]"/>
      <dgm:spPr/>
      <dgm:t>
        <a:bodyPr/>
        <a:lstStyle/>
        <a:p>
          <a:r>
            <a:rPr lang="ru-RU" dirty="0" smtClean="0"/>
            <a:t>Экология</a:t>
          </a:r>
          <a:endParaRPr lang="ru-RU" dirty="0"/>
        </a:p>
      </dgm:t>
    </dgm:pt>
    <dgm:pt modelId="{30AB2BC7-A875-4B4C-85C0-F5FC0CFDCC8C}" type="parTrans" cxnId="{42500937-5B2C-46AA-98BE-FA9A16579D29}">
      <dgm:prSet/>
      <dgm:spPr/>
      <dgm:t>
        <a:bodyPr/>
        <a:lstStyle/>
        <a:p>
          <a:endParaRPr lang="ru-RU"/>
        </a:p>
      </dgm:t>
    </dgm:pt>
    <dgm:pt modelId="{3309AAC0-A137-41E2-862A-36945AFC13F8}" type="sibTrans" cxnId="{42500937-5B2C-46AA-98BE-FA9A16579D29}">
      <dgm:prSet/>
      <dgm:spPr/>
      <dgm:t>
        <a:bodyPr/>
        <a:lstStyle/>
        <a:p>
          <a:endParaRPr lang="ru-RU"/>
        </a:p>
      </dgm:t>
    </dgm:pt>
    <dgm:pt modelId="{5FE322E6-F82F-4881-8CC7-0AAAB58D85DE}">
      <dgm:prSet phldrT="[Текст]"/>
      <dgm:spPr/>
      <dgm:t>
        <a:bodyPr/>
        <a:lstStyle/>
        <a:p>
          <a:r>
            <a:rPr lang="ru-RU" dirty="0" smtClean="0"/>
            <a:t>Психология</a:t>
          </a:r>
          <a:endParaRPr lang="ru-RU" dirty="0"/>
        </a:p>
      </dgm:t>
    </dgm:pt>
    <dgm:pt modelId="{66DFD4EF-9A8B-44E4-AD40-600A2AFD19CB}" type="parTrans" cxnId="{64C844D9-84A5-4971-B69B-C7C41339BDDB}">
      <dgm:prSet/>
      <dgm:spPr/>
      <dgm:t>
        <a:bodyPr/>
        <a:lstStyle/>
        <a:p>
          <a:endParaRPr lang="ru-RU"/>
        </a:p>
      </dgm:t>
    </dgm:pt>
    <dgm:pt modelId="{84C4F4B3-5A4A-4E28-A319-9E4C94455C4B}" type="sibTrans" cxnId="{64C844D9-84A5-4971-B69B-C7C41339BDDB}">
      <dgm:prSet/>
      <dgm:spPr/>
      <dgm:t>
        <a:bodyPr/>
        <a:lstStyle/>
        <a:p>
          <a:endParaRPr lang="ru-RU"/>
        </a:p>
      </dgm:t>
    </dgm:pt>
    <dgm:pt modelId="{F723423F-AB26-40C3-B77F-6DA549F7E0F3}">
      <dgm:prSet phldrT="[Текст]"/>
      <dgm:spPr/>
      <dgm:t>
        <a:bodyPr/>
        <a:lstStyle/>
        <a:p>
          <a:r>
            <a:rPr lang="ru-RU" dirty="0" smtClean="0"/>
            <a:t>Эстетика</a:t>
          </a:r>
          <a:endParaRPr lang="ru-RU" dirty="0"/>
        </a:p>
      </dgm:t>
    </dgm:pt>
    <dgm:pt modelId="{CF7FE293-038E-417D-9FAA-93B56A34A32F}" type="parTrans" cxnId="{E17162D1-9A26-4D3A-844E-0F5CBA46DEB3}">
      <dgm:prSet/>
      <dgm:spPr/>
      <dgm:t>
        <a:bodyPr/>
        <a:lstStyle/>
        <a:p>
          <a:endParaRPr lang="ru-RU"/>
        </a:p>
      </dgm:t>
    </dgm:pt>
    <dgm:pt modelId="{A66C05F6-01A6-4793-8DD5-74AC144D7475}" type="sibTrans" cxnId="{E17162D1-9A26-4D3A-844E-0F5CBA46DEB3}">
      <dgm:prSet/>
      <dgm:spPr/>
      <dgm:t>
        <a:bodyPr/>
        <a:lstStyle/>
        <a:p>
          <a:endParaRPr lang="ru-RU"/>
        </a:p>
      </dgm:t>
    </dgm:pt>
    <dgm:pt modelId="{D4E84668-1BE6-429E-AB1D-299D4759E598}" type="pres">
      <dgm:prSet presAssocID="{73328988-6B87-48E2-8026-926685DC589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580CBF-B985-414B-8CCC-D7FB37394299}" type="pres">
      <dgm:prSet presAssocID="{1D0F1A26-2B27-4D7F-B580-E01D7BF9478B}" presName="centerShape" presStyleLbl="node0" presStyleIdx="0" presStyleCnt="1" custScaleX="176791" custScaleY="176791"/>
      <dgm:spPr/>
      <dgm:t>
        <a:bodyPr/>
        <a:lstStyle/>
        <a:p>
          <a:endParaRPr lang="ru-RU"/>
        </a:p>
      </dgm:t>
    </dgm:pt>
    <dgm:pt modelId="{1BA87E33-8C4B-488A-BA8B-34A791784507}" type="pres">
      <dgm:prSet presAssocID="{8365BD3E-1633-4F65-8D27-C1172CAF8CC8}" presName="parTrans" presStyleLbl="sibTrans2D1" presStyleIdx="0" presStyleCnt="7"/>
      <dgm:spPr/>
      <dgm:t>
        <a:bodyPr/>
        <a:lstStyle/>
        <a:p>
          <a:endParaRPr lang="ru-RU"/>
        </a:p>
      </dgm:t>
    </dgm:pt>
    <dgm:pt modelId="{7C59927B-B580-4C19-B204-6DBABF481DB7}" type="pres">
      <dgm:prSet presAssocID="{8365BD3E-1633-4F65-8D27-C1172CAF8CC8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E7938316-B426-4BF6-839C-FD49EBA90228}" type="pres">
      <dgm:prSet presAssocID="{2B505D34-A3A0-49BA-976D-2A6EC741D9E2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D79B51-666D-4C3E-8BE2-C2DD1F40935C}" type="pres">
      <dgm:prSet presAssocID="{75B28044-EB0F-41BA-917F-1004B564367A}" presName="parTrans" presStyleLbl="sibTrans2D1" presStyleIdx="1" presStyleCnt="7"/>
      <dgm:spPr/>
      <dgm:t>
        <a:bodyPr/>
        <a:lstStyle/>
        <a:p>
          <a:endParaRPr lang="ru-RU"/>
        </a:p>
      </dgm:t>
    </dgm:pt>
    <dgm:pt modelId="{887EABDA-BE43-494E-B8FA-20E8E2FBBFC7}" type="pres">
      <dgm:prSet presAssocID="{75B28044-EB0F-41BA-917F-1004B564367A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81483637-C4BB-4807-988C-1AE2BF358E4A}" type="pres">
      <dgm:prSet presAssocID="{B23DE884-08ED-4FAA-9B0E-7B90E16316EA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FD8F79-4EE7-4016-91D2-52DEA05E3C2F}" type="pres">
      <dgm:prSet presAssocID="{3929B3DE-825D-4A54-B6D0-948458221506}" presName="parTrans" presStyleLbl="sibTrans2D1" presStyleIdx="2" presStyleCnt="7"/>
      <dgm:spPr/>
      <dgm:t>
        <a:bodyPr/>
        <a:lstStyle/>
        <a:p>
          <a:endParaRPr lang="ru-RU"/>
        </a:p>
      </dgm:t>
    </dgm:pt>
    <dgm:pt modelId="{91433756-CB95-4F22-85D5-47B3E3452792}" type="pres">
      <dgm:prSet presAssocID="{3929B3DE-825D-4A54-B6D0-948458221506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05EB4FBE-27D9-4E49-AB41-E59B07AEFC14}" type="pres">
      <dgm:prSet presAssocID="{DA66FC80-3336-4DD6-B4A2-899CF2890EA4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291297-333C-43C3-8E81-34CA954107DC}" type="pres">
      <dgm:prSet presAssocID="{DCE942D6-7D1F-4344-86BD-7B61DCFDEF9C}" presName="parTrans" presStyleLbl="sibTrans2D1" presStyleIdx="3" presStyleCnt="7"/>
      <dgm:spPr/>
      <dgm:t>
        <a:bodyPr/>
        <a:lstStyle/>
        <a:p>
          <a:endParaRPr lang="ru-RU"/>
        </a:p>
      </dgm:t>
    </dgm:pt>
    <dgm:pt modelId="{B76FD7F0-15FE-473F-B9DB-8D321A4DFC20}" type="pres">
      <dgm:prSet presAssocID="{DCE942D6-7D1F-4344-86BD-7B61DCFDEF9C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66AD7B96-C2A6-4E1B-99AC-E13A72E43E16}" type="pres">
      <dgm:prSet presAssocID="{E2358ECB-FDC2-4E1D-8B88-BB59B047B7AF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F9BD8-B90D-4D71-9ECE-64346AE2DCFE}" type="pres">
      <dgm:prSet presAssocID="{30AB2BC7-A875-4B4C-85C0-F5FC0CFDCC8C}" presName="parTrans" presStyleLbl="sibTrans2D1" presStyleIdx="4" presStyleCnt="7"/>
      <dgm:spPr/>
      <dgm:t>
        <a:bodyPr/>
        <a:lstStyle/>
        <a:p>
          <a:endParaRPr lang="ru-RU"/>
        </a:p>
      </dgm:t>
    </dgm:pt>
    <dgm:pt modelId="{2FF9DC55-E09E-47C5-9D20-554F777C09DE}" type="pres">
      <dgm:prSet presAssocID="{30AB2BC7-A875-4B4C-85C0-F5FC0CFDCC8C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4CA47953-769E-4C71-B932-7ED287AEAE9A}" type="pres">
      <dgm:prSet presAssocID="{4928E6FE-1E55-4FF8-AD20-31B5CF94F82C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D0101-F521-4F53-A1C0-DBA170A6D4E3}" type="pres">
      <dgm:prSet presAssocID="{66DFD4EF-9A8B-44E4-AD40-600A2AFD19CB}" presName="parTrans" presStyleLbl="sibTrans2D1" presStyleIdx="5" presStyleCnt="7"/>
      <dgm:spPr/>
      <dgm:t>
        <a:bodyPr/>
        <a:lstStyle/>
        <a:p>
          <a:endParaRPr lang="ru-RU"/>
        </a:p>
      </dgm:t>
    </dgm:pt>
    <dgm:pt modelId="{0B2F7C15-347D-4F79-8D32-935E5A16BE78}" type="pres">
      <dgm:prSet presAssocID="{66DFD4EF-9A8B-44E4-AD40-600A2AFD19CB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F5BF0F28-6827-4F04-9A92-CD342C9E0E89}" type="pres">
      <dgm:prSet presAssocID="{5FE322E6-F82F-4881-8CC7-0AAAB58D85DE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C6D952-B6D2-4DB8-AF66-A48F6CE84554}" type="pres">
      <dgm:prSet presAssocID="{CF7FE293-038E-417D-9FAA-93B56A34A32F}" presName="parTrans" presStyleLbl="sibTrans2D1" presStyleIdx="6" presStyleCnt="7"/>
      <dgm:spPr/>
      <dgm:t>
        <a:bodyPr/>
        <a:lstStyle/>
        <a:p>
          <a:endParaRPr lang="ru-RU"/>
        </a:p>
      </dgm:t>
    </dgm:pt>
    <dgm:pt modelId="{97BD5D4B-FF8A-402E-8AEF-9986990878EF}" type="pres">
      <dgm:prSet presAssocID="{CF7FE293-038E-417D-9FAA-93B56A34A32F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75F572A4-59BB-4F8A-9A1C-E9861944E8FD}" type="pres">
      <dgm:prSet presAssocID="{F723423F-AB26-40C3-B77F-6DA549F7E0F3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8EBF7F-0CF1-49E6-AE34-9F39DA26B10D}" type="presOf" srcId="{8365BD3E-1633-4F65-8D27-C1172CAF8CC8}" destId="{7C59927B-B580-4C19-B204-6DBABF481DB7}" srcOrd="1" destOrd="0" presId="urn:microsoft.com/office/officeart/2005/8/layout/radial5"/>
    <dgm:cxn modelId="{813DE640-7227-4674-82A5-159494F36EAD}" type="presOf" srcId="{1D0F1A26-2B27-4D7F-B580-E01D7BF9478B}" destId="{4D580CBF-B985-414B-8CCC-D7FB37394299}" srcOrd="0" destOrd="0" presId="urn:microsoft.com/office/officeart/2005/8/layout/radial5"/>
    <dgm:cxn modelId="{54B0A4AE-404A-4421-AE5E-091493867C9C}" type="presOf" srcId="{66DFD4EF-9A8B-44E4-AD40-600A2AFD19CB}" destId="{0B2F7C15-347D-4F79-8D32-935E5A16BE78}" srcOrd="1" destOrd="0" presId="urn:microsoft.com/office/officeart/2005/8/layout/radial5"/>
    <dgm:cxn modelId="{03F4D0C9-99DE-41B1-84E2-3FD6BE122B6F}" srcId="{1D0F1A26-2B27-4D7F-B580-E01D7BF9478B}" destId="{E2358ECB-FDC2-4E1D-8B88-BB59B047B7AF}" srcOrd="3" destOrd="0" parTransId="{DCE942D6-7D1F-4344-86BD-7B61DCFDEF9C}" sibTransId="{977CCDEE-577D-4E85-812C-E198131B63B1}"/>
    <dgm:cxn modelId="{1EC34135-4045-47A6-B7E9-BF69F15574C8}" type="presOf" srcId="{75B28044-EB0F-41BA-917F-1004B564367A}" destId="{C5D79B51-666D-4C3E-8BE2-C2DD1F40935C}" srcOrd="0" destOrd="0" presId="urn:microsoft.com/office/officeart/2005/8/layout/radial5"/>
    <dgm:cxn modelId="{52F745BB-3113-4358-BDAE-DB9D2D136F28}" type="presOf" srcId="{66DFD4EF-9A8B-44E4-AD40-600A2AFD19CB}" destId="{224D0101-F521-4F53-A1C0-DBA170A6D4E3}" srcOrd="0" destOrd="0" presId="urn:microsoft.com/office/officeart/2005/8/layout/radial5"/>
    <dgm:cxn modelId="{A3689724-5BC9-4459-99A3-C7176C2DBA08}" srcId="{73328988-6B87-48E2-8026-926685DC5896}" destId="{1D0F1A26-2B27-4D7F-B580-E01D7BF9478B}" srcOrd="0" destOrd="0" parTransId="{80E47706-D3A9-4536-A8A8-48B9156C4ECF}" sibTransId="{B5A7922D-4610-48B9-9F13-1D5AB9EBBD32}"/>
    <dgm:cxn modelId="{D4E95C43-9E79-4EA8-9FC8-554E2A91E388}" srcId="{1D0F1A26-2B27-4D7F-B580-E01D7BF9478B}" destId="{DA66FC80-3336-4DD6-B4A2-899CF2890EA4}" srcOrd="2" destOrd="0" parTransId="{3929B3DE-825D-4A54-B6D0-948458221506}" sibTransId="{41E57C5B-4D64-4176-9B37-20848C672C35}"/>
    <dgm:cxn modelId="{4C67A1AF-A2ED-4A3F-9374-58AB0DE5359D}" type="presOf" srcId="{8365BD3E-1633-4F65-8D27-C1172CAF8CC8}" destId="{1BA87E33-8C4B-488A-BA8B-34A791784507}" srcOrd="0" destOrd="0" presId="urn:microsoft.com/office/officeart/2005/8/layout/radial5"/>
    <dgm:cxn modelId="{1A64551D-FDC1-4B90-BC6C-DEA24D9B7629}" type="presOf" srcId="{DCE942D6-7D1F-4344-86BD-7B61DCFDEF9C}" destId="{FE291297-333C-43C3-8E81-34CA954107DC}" srcOrd="0" destOrd="0" presId="urn:microsoft.com/office/officeart/2005/8/layout/radial5"/>
    <dgm:cxn modelId="{C66177BF-C41B-493F-AD36-84DA9158C3C3}" srcId="{1D0F1A26-2B27-4D7F-B580-E01D7BF9478B}" destId="{B23DE884-08ED-4FAA-9B0E-7B90E16316EA}" srcOrd="1" destOrd="0" parTransId="{75B28044-EB0F-41BA-917F-1004B564367A}" sibTransId="{6FC8941C-BC85-47FE-8335-04DC2DB36FE6}"/>
    <dgm:cxn modelId="{3798D821-AB43-4593-BA44-7B721C471981}" type="presOf" srcId="{75B28044-EB0F-41BA-917F-1004B564367A}" destId="{887EABDA-BE43-494E-B8FA-20E8E2FBBFC7}" srcOrd="1" destOrd="0" presId="urn:microsoft.com/office/officeart/2005/8/layout/radial5"/>
    <dgm:cxn modelId="{E79CB7B5-6755-4719-A3F3-5AC1E3767D21}" type="presOf" srcId="{DA66FC80-3336-4DD6-B4A2-899CF2890EA4}" destId="{05EB4FBE-27D9-4E49-AB41-E59B07AEFC14}" srcOrd="0" destOrd="0" presId="urn:microsoft.com/office/officeart/2005/8/layout/radial5"/>
    <dgm:cxn modelId="{64C844D9-84A5-4971-B69B-C7C41339BDDB}" srcId="{1D0F1A26-2B27-4D7F-B580-E01D7BF9478B}" destId="{5FE322E6-F82F-4881-8CC7-0AAAB58D85DE}" srcOrd="5" destOrd="0" parTransId="{66DFD4EF-9A8B-44E4-AD40-600A2AFD19CB}" sibTransId="{84C4F4B3-5A4A-4E28-A319-9E4C94455C4B}"/>
    <dgm:cxn modelId="{FDF87DE8-FC7C-476C-858F-0CA8875DC601}" type="presOf" srcId="{30AB2BC7-A875-4B4C-85C0-F5FC0CFDCC8C}" destId="{0F5F9BD8-B90D-4D71-9ECE-64346AE2DCFE}" srcOrd="0" destOrd="0" presId="urn:microsoft.com/office/officeart/2005/8/layout/radial5"/>
    <dgm:cxn modelId="{93F4EBEC-0CEE-4B46-B196-FC4FF1D35CF8}" type="presOf" srcId="{73328988-6B87-48E2-8026-926685DC5896}" destId="{D4E84668-1BE6-429E-AB1D-299D4759E598}" srcOrd="0" destOrd="0" presId="urn:microsoft.com/office/officeart/2005/8/layout/radial5"/>
    <dgm:cxn modelId="{FD17A663-2FBA-4941-9CDB-BDE9823F1541}" type="presOf" srcId="{CF7FE293-038E-417D-9FAA-93B56A34A32F}" destId="{E8C6D952-B6D2-4DB8-AF66-A48F6CE84554}" srcOrd="0" destOrd="0" presId="urn:microsoft.com/office/officeart/2005/8/layout/radial5"/>
    <dgm:cxn modelId="{8588F131-8EE9-445A-B156-6EA8FBD385DC}" type="presOf" srcId="{2B505D34-A3A0-49BA-976D-2A6EC741D9E2}" destId="{E7938316-B426-4BF6-839C-FD49EBA90228}" srcOrd="0" destOrd="0" presId="urn:microsoft.com/office/officeart/2005/8/layout/radial5"/>
    <dgm:cxn modelId="{C0EEEBC0-B4C7-4A44-9F01-2B5B49111F37}" type="presOf" srcId="{CF7FE293-038E-417D-9FAA-93B56A34A32F}" destId="{97BD5D4B-FF8A-402E-8AEF-9986990878EF}" srcOrd="1" destOrd="0" presId="urn:microsoft.com/office/officeart/2005/8/layout/radial5"/>
    <dgm:cxn modelId="{7ED11364-D4B2-49DA-AC8B-E568DE333311}" type="presOf" srcId="{3929B3DE-825D-4A54-B6D0-948458221506}" destId="{91433756-CB95-4F22-85D5-47B3E3452792}" srcOrd="1" destOrd="0" presId="urn:microsoft.com/office/officeart/2005/8/layout/radial5"/>
    <dgm:cxn modelId="{28E3418C-6676-4105-A9B7-1B69F7A54932}" type="presOf" srcId="{4928E6FE-1E55-4FF8-AD20-31B5CF94F82C}" destId="{4CA47953-769E-4C71-B932-7ED287AEAE9A}" srcOrd="0" destOrd="0" presId="urn:microsoft.com/office/officeart/2005/8/layout/radial5"/>
    <dgm:cxn modelId="{6BB09262-6AEE-415A-9CA5-E4E927082ED9}" type="presOf" srcId="{E2358ECB-FDC2-4E1D-8B88-BB59B047B7AF}" destId="{66AD7B96-C2A6-4E1B-99AC-E13A72E43E16}" srcOrd="0" destOrd="0" presId="urn:microsoft.com/office/officeart/2005/8/layout/radial5"/>
    <dgm:cxn modelId="{E17162D1-9A26-4D3A-844E-0F5CBA46DEB3}" srcId="{1D0F1A26-2B27-4D7F-B580-E01D7BF9478B}" destId="{F723423F-AB26-40C3-B77F-6DA549F7E0F3}" srcOrd="6" destOrd="0" parTransId="{CF7FE293-038E-417D-9FAA-93B56A34A32F}" sibTransId="{A66C05F6-01A6-4793-8DD5-74AC144D7475}"/>
    <dgm:cxn modelId="{27677CF8-D541-4AFE-B493-7C5F55CE84B6}" type="presOf" srcId="{B23DE884-08ED-4FAA-9B0E-7B90E16316EA}" destId="{81483637-C4BB-4807-988C-1AE2BF358E4A}" srcOrd="0" destOrd="0" presId="urn:microsoft.com/office/officeart/2005/8/layout/radial5"/>
    <dgm:cxn modelId="{42500937-5B2C-46AA-98BE-FA9A16579D29}" srcId="{1D0F1A26-2B27-4D7F-B580-E01D7BF9478B}" destId="{4928E6FE-1E55-4FF8-AD20-31B5CF94F82C}" srcOrd="4" destOrd="0" parTransId="{30AB2BC7-A875-4B4C-85C0-F5FC0CFDCC8C}" sibTransId="{3309AAC0-A137-41E2-862A-36945AFC13F8}"/>
    <dgm:cxn modelId="{770E6BAC-7597-4E93-80CE-1AED2107B6E5}" type="presOf" srcId="{5FE322E6-F82F-4881-8CC7-0AAAB58D85DE}" destId="{F5BF0F28-6827-4F04-9A92-CD342C9E0E89}" srcOrd="0" destOrd="0" presId="urn:microsoft.com/office/officeart/2005/8/layout/radial5"/>
    <dgm:cxn modelId="{E60972A0-1274-4A13-BF99-40DB95AB3428}" type="presOf" srcId="{3929B3DE-825D-4A54-B6D0-948458221506}" destId="{EBFD8F79-4EE7-4016-91D2-52DEA05E3C2F}" srcOrd="0" destOrd="0" presId="urn:microsoft.com/office/officeart/2005/8/layout/radial5"/>
    <dgm:cxn modelId="{356C32D5-6880-43E2-AFD6-E6283C64AD6E}" type="presOf" srcId="{30AB2BC7-A875-4B4C-85C0-F5FC0CFDCC8C}" destId="{2FF9DC55-E09E-47C5-9D20-554F777C09DE}" srcOrd="1" destOrd="0" presId="urn:microsoft.com/office/officeart/2005/8/layout/radial5"/>
    <dgm:cxn modelId="{81FD1F0D-8851-4D01-AD25-483169A80835}" type="presOf" srcId="{F723423F-AB26-40C3-B77F-6DA549F7E0F3}" destId="{75F572A4-59BB-4F8A-9A1C-E9861944E8FD}" srcOrd="0" destOrd="0" presId="urn:microsoft.com/office/officeart/2005/8/layout/radial5"/>
    <dgm:cxn modelId="{22D2F56D-9C28-4522-AA8C-F51547624EBA}" srcId="{1D0F1A26-2B27-4D7F-B580-E01D7BF9478B}" destId="{2B505D34-A3A0-49BA-976D-2A6EC741D9E2}" srcOrd="0" destOrd="0" parTransId="{8365BD3E-1633-4F65-8D27-C1172CAF8CC8}" sibTransId="{42E66C0E-E221-4318-82E9-5F064A596202}"/>
    <dgm:cxn modelId="{101C4877-BFC5-458D-85D4-6649B1D320CE}" type="presOf" srcId="{DCE942D6-7D1F-4344-86BD-7B61DCFDEF9C}" destId="{B76FD7F0-15FE-473F-B9DB-8D321A4DFC20}" srcOrd="1" destOrd="0" presId="urn:microsoft.com/office/officeart/2005/8/layout/radial5"/>
    <dgm:cxn modelId="{D130C8DA-AE16-4932-88B1-1ECE133239E1}" type="presParOf" srcId="{D4E84668-1BE6-429E-AB1D-299D4759E598}" destId="{4D580CBF-B985-414B-8CCC-D7FB37394299}" srcOrd="0" destOrd="0" presId="urn:microsoft.com/office/officeart/2005/8/layout/radial5"/>
    <dgm:cxn modelId="{8935E7AB-068D-4350-91F3-57F855EAACFA}" type="presParOf" srcId="{D4E84668-1BE6-429E-AB1D-299D4759E598}" destId="{1BA87E33-8C4B-488A-BA8B-34A791784507}" srcOrd="1" destOrd="0" presId="urn:microsoft.com/office/officeart/2005/8/layout/radial5"/>
    <dgm:cxn modelId="{8846E0A6-F8D7-4ECB-951A-6330C9AE2999}" type="presParOf" srcId="{1BA87E33-8C4B-488A-BA8B-34A791784507}" destId="{7C59927B-B580-4C19-B204-6DBABF481DB7}" srcOrd="0" destOrd="0" presId="urn:microsoft.com/office/officeart/2005/8/layout/radial5"/>
    <dgm:cxn modelId="{51BC830E-69DD-4280-86A7-6854BF1D16C8}" type="presParOf" srcId="{D4E84668-1BE6-429E-AB1D-299D4759E598}" destId="{E7938316-B426-4BF6-839C-FD49EBA90228}" srcOrd="2" destOrd="0" presId="urn:microsoft.com/office/officeart/2005/8/layout/radial5"/>
    <dgm:cxn modelId="{41858E13-5ABB-4488-9E2F-07497B45E83E}" type="presParOf" srcId="{D4E84668-1BE6-429E-AB1D-299D4759E598}" destId="{C5D79B51-666D-4C3E-8BE2-C2DD1F40935C}" srcOrd="3" destOrd="0" presId="urn:microsoft.com/office/officeart/2005/8/layout/radial5"/>
    <dgm:cxn modelId="{78342F77-4944-4D3B-BA19-4EF8C126D42C}" type="presParOf" srcId="{C5D79B51-666D-4C3E-8BE2-C2DD1F40935C}" destId="{887EABDA-BE43-494E-B8FA-20E8E2FBBFC7}" srcOrd="0" destOrd="0" presId="urn:microsoft.com/office/officeart/2005/8/layout/radial5"/>
    <dgm:cxn modelId="{8697313B-F361-4538-8BDE-D270B438AE58}" type="presParOf" srcId="{D4E84668-1BE6-429E-AB1D-299D4759E598}" destId="{81483637-C4BB-4807-988C-1AE2BF358E4A}" srcOrd="4" destOrd="0" presId="urn:microsoft.com/office/officeart/2005/8/layout/radial5"/>
    <dgm:cxn modelId="{7FEAB236-7E5E-4E02-A1D2-27B98CB6372A}" type="presParOf" srcId="{D4E84668-1BE6-429E-AB1D-299D4759E598}" destId="{EBFD8F79-4EE7-4016-91D2-52DEA05E3C2F}" srcOrd="5" destOrd="0" presId="urn:microsoft.com/office/officeart/2005/8/layout/radial5"/>
    <dgm:cxn modelId="{42A2D287-892A-4E4F-9650-06BF77F62E1A}" type="presParOf" srcId="{EBFD8F79-4EE7-4016-91D2-52DEA05E3C2F}" destId="{91433756-CB95-4F22-85D5-47B3E3452792}" srcOrd="0" destOrd="0" presId="urn:microsoft.com/office/officeart/2005/8/layout/radial5"/>
    <dgm:cxn modelId="{295E2094-E217-4EED-A898-96A780FF836B}" type="presParOf" srcId="{D4E84668-1BE6-429E-AB1D-299D4759E598}" destId="{05EB4FBE-27D9-4E49-AB41-E59B07AEFC14}" srcOrd="6" destOrd="0" presId="urn:microsoft.com/office/officeart/2005/8/layout/radial5"/>
    <dgm:cxn modelId="{C2DB54D3-09C9-448B-86E0-865FAA8ACE31}" type="presParOf" srcId="{D4E84668-1BE6-429E-AB1D-299D4759E598}" destId="{FE291297-333C-43C3-8E81-34CA954107DC}" srcOrd="7" destOrd="0" presId="urn:microsoft.com/office/officeart/2005/8/layout/radial5"/>
    <dgm:cxn modelId="{76C4EA22-2D4E-4096-9590-0BD5E7759CC9}" type="presParOf" srcId="{FE291297-333C-43C3-8E81-34CA954107DC}" destId="{B76FD7F0-15FE-473F-B9DB-8D321A4DFC20}" srcOrd="0" destOrd="0" presId="urn:microsoft.com/office/officeart/2005/8/layout/radial5"/>
    <dgm:cxn modelId="{16E04500-3D15-42BE-A44E-83E86A59DC30}" type="presParOf" srcId="{D4E84668-1BE6-429E-AB1D-299D4759E598}" destId="{66AD7B96-C2A6-4E1B-99AC-E13A72E43E16}" srcOrd="8" destOrd="0" presId="urn:microsoft.com/office/officeart/2005/8/layout/radial5"/>
    <dgm:cxn modelId="{6D92782E-C173-445D-997E-7FFEA4638073}" type="presParOf" srcId="{D4E84668-1BE6-429E-AB1D-299D4759E598}" destId="{0F5F9BD8-B90D-4D71-9ECE-64346AE2DCFE}" srcOrd="9" destOrd="0" presId="urn:microsoft.com/office/officeart/2005/8/layout/radial5"/>
    <dgm:cxn modelId="{E02A2278-7A90-4DBB-BF1A-6AF09537289B}" type="presParOf" srcId="{0F5F9BD8-B90D-4D71-9ECE-64346AE2DCFE}" destId="{2FF9DC55-E09E-47C5-9D20-554F777C09DE}" srcOrd="0" destOrd="0" presId="urn:microsoft.com/office/officeart/2005/8/layout/radial5"/>
    <dgm:cxn modelId="{1C4DF372-1F32-4E31-A788-63CC63D527D3}" type="presParOf" srcId="{D4E84668-1BE6-429E-AB1D-299D4759E598}" destId="{4CA47953-769E-4C71-B932-7ED287AEAE9A}" srcOrd="10" destOrd="0" presId="urn:microsoft.com/office/officeart/2005/8/layout/radial5"/>
    <dgm:cxn modelId="{17CD82DD-0EDA-43B9-A444-6181484411E1}" type="presParOf" srcId="{D4E84668-1BE6-429E-AB1D-299D4759E598}" destId="{224D0101-F521-4F53-A1C0-DBA170A6D4E3}" srcOrd="11" destOrd="0" presId="urn:microsoft.com/office/officeart/2005/8/layout/radial5"/>
    <dgm:cxn modelId="{10FD7A97-84E8-4AEC-94A2-8B022316D647}" type="presParOf" srcId="{224D0101-F521-4F53-A1C0-DBA170A6D4E3}" destId="{0B2F7C15-347D-4F79-8D32-935E5A16BE78}" srcOrd="0" destOrd="0" presId="urn:microsoft.com/office/officeart/2005/8/layout/radial5"/>
    <dgm:cxn modelId="{8438BA1B-A50B-41D3-978C-2E78645AD1C4}" type="presParOf" srcId="{D4E84668-1BE6-429E-AB1D-299D4759E598}" destId="{F5BF0F28-6827-4F04-9A92-CD342C9E0E89}" srcOrd="12" destOrd="0" presId="urn:microsoft.com/office/officeart/2005/8/layout/radial5"/>
    <dgm:cxn modelId="{69777214-BDDC-4104-8156-BC788E86518D}" type="presParOf" srcId="{D4E84668-1BE6-429E-AB1D-299D4759E598}" destId="{E8C6D952-B6D2-4DB8-AF66-A48F6CE84554}" srcOrd="13" destOrd="0" presId="urn:microsoft.com/office/officeart/2005/8/layout/radial5"/>
    <dgm:cxn modelId="{8D2EB2B5-DE95-46F7-B8BF-5BFC7E78308E}" type="presParOf" srcId="{E8C6D952-B6D2-4DB8-AF66-A48F6CE84554}" destId="{97BD5D4B-FF8A-402E-8AEF-9986990878EF}" srcOrd="0" destOrd="0" presId="urn:microsoft.com/office/officeart/2005/8/layout/radial5"/>
    <dgm:cxn modelId="{D219D4DC-7903-4BBA-B5C1-37184A5FB368}" type="presParOf" srcId="{D4E84668-1BE6-429E-AB1D-299D4759E598}" destId="{75F572A4-59BB-4F8A-9A1C-E9861944E8FD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9A399-BBAD-473E-8750-87FF59B68176}">
      <dsp:nvSpPr>
        <dsp:cNvPr id="0" name=""/>
        <dsp:cNvSpPr/>
      </dsp:nvSpPr>
      <dsp:spPr>
        <a:xfrm>
          <a:off x="1751304" y="418337"/>
          <a:ext cx="5760720" cy="5760720"/>
        </a:xfrm>
        <a:prstGeom prst="pie">
          <a:avLst>
            <a:gd name="adj1" fmla="val 16200000"/>
            <a:gd name="adj2" fmla="val 19285716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Бальнеология</a:t>
          </a:r>
          <a:endParaRPr lang="ru-RU" sz="1300" kern="1200" dirty="0"/>
        </a:p>
      </dsp:txBody>
      <dsp:txXfrm>
        <a:off x="4777739" y="953261"/>
        <a:ext cx="1371600" cy="1097280"/>
      </dsp:txXfrm>
    </dsp:sp>
    <dsp:sp modelId="{E3AE6AA5-35BC-4697-9358-11275CD4FFA2}">
      <dsp:nvSpPr>
        <dsp:cNvPr id="0" name=""/>
        <dsp:cNvSpPr/>
      </dsp:nvSpPr>
      <dsp:spPr>
        <a:xfrm>
          <a:off x="1825370" y="510920"/>
          <a:ext cx="5760720" cy="5760720"/>
        </a:xfrm>
        <a:prstGeom prst="pie">
          <a:avLst>
            <a:gd name="adj1" fmla="val 19285716"/>
            <a:gd name="adj2" fmla="val 771428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Бальнеотерапия</a:t>
          </a:r>
          <a:endParaRPr lang="ru-RU" sz="1300" kern="1200" dirty="0"/>
        </a:p>
      </dsp:txBody>
      <dsp:txXfrm>
        <a:off x="5737860" y="2599182"/>
        <a:ext cx="1577340" cy="960120"/>
      </dsp:txXfrm>
    </dsp:sp>
    <dsp:sp modelId="{C53C131A-43FE-437B-93D5-6AE910B08106}">
      <dsp:nvSpPr>
        <dsp:cNvPr id="0" name=""/>
        <dsp:cNvSpPr/>
      </dsp:nvSpPr>
      <dsp:spPr>
        <a:xfrm>
          <a:off x="1798624" y="627506"/>
          <a:ext cx="5760720" cy="5760720"/>
        </a:xfrm>
        <a:prstGeom prst="pie">
          <a:avLst>
            <a:gd name="adj1" fmla="val 771428"/>
            <a:gd name="adj2" fmla="val 385714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/>
            <a:t>Бальнеотехника</a:t>
          </a:r>
          <a:endParaRPr lang="ru-RU" sz="1300" kern="1200" dirty="0"/>
        </a:p>
      </dsp:txBody>
      <dsp:txXfrm>
        <a:off x="5497830" y="4039362"/>
        <a:ext cx="1371600" cy="1062990"/>
      </dsp:txXfrm>
    </dsp:sp>
    <dsp:sp modelId="{82CF2079-6BF6-4094-97C6-D9F21987F157}">
      <dsp:nvSpPr>
        <dsp:cNvPr id="0" name=""/>
        <dsp:cNvSpPr/>
      </dsp:nvSpPr>
      <dsp:spPr>
        <a:xfrm>
          <a:off x="1691639" y="678941"/>
          <a:ext cx="5760720" cy="5760720"/>
        </a:xfrm>
        <a:prstGeom prst="pie">
          <a:avLst>
            <a:gd name="adj1" fmla="val 3857226"/>
            <a:gd name="adj2" fmla="val 6942858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Грязелечение</a:t>
          </a:r>
          <a:endParaRPr lang="ru-RU" sz="1300" kern="1200" dirty="0"/>
        </a:p>
      </dsp:txBody>
      <dsp:txXfrm>
        <a:off x="3903345" y="5205222"/>
        <a:ext cx="1337310" cy="960120"/>
      </dsp:txXfrm>
    </dsp:sp>
    <dsp:sp modelId="{7BAB3BCE-EAE0-4676-A4BB-EED086FA59A8}">
      <dsp:nvSpPr>
        <dsp:cNvPr id="0" name=""/>
        <dsp:cNvSpPr/>
      </dsp:nvSpPr>
      <dsp:spPr>
        <a:xfrm>
          <a:off x="1584655" y="627506"/>
          <a:ext cx="5760720" cy="5760720"/>
        </a:xfrm>
        <a:prstGeom prst="pie">
          <a:avLst>
            <a:gd name="adj1" fmla="val 6942858"/>
            <a:gd name="adj2" fmla="val 10028574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Биоклиматология человека</a:t>
          </a:r>
          <a:endParaRPr lang="ru-RU" sz="1300" kern="1200" dirty="0"/>
        </a:p>
      </dsp:txBody>
      <dsp:txXfrm>
        <a:off x="2274570" y="4039362"/>
        <a:ext cx="1371600" cy="1062990"/>
      </dsp:txXfrm>
    </dsp:sp>
    <dsp:sp modelId="{FC2069CD-01DA-4542-A6B8-249592FB7041}">
      <dsp:nvSpPr>
        <dsp:cNvPr id="0" name=""/>
        <dsp:cNvSpPr/>
      </dsp:nvSpPr>
      <dsp:spPr>
        <a:xfrm>
          <a:off x="1557908" y="510920"/>
          <a:ext cx="5760720" cy="5760720"/>
        </a:xfrm>
        <a:prstGeom prst="pie">
          <a:avLst>
            <a:gd name="adj1" fmla="val 10028574"/>
            <a:gd name="adj2" fmla="val 13114284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Климатотерапия</a:t>
          </a:r>
          <a:endParaRPr lang="ru-RU" sz="1300" kern="1200" dirty="0"/>
        </a:p>
      </dsp:txBody>
      <dsp:txXfrm>
        <a:off x="1828800" y="2599182"/>
        <a:ext cx="1577340" cy="960120"/>
      </dsp:txXfrm>
    </dsp:sp>
    <dsp:sp modelId="{B5C197B0-0813-4B2A-BAD9-264E654D9EA3}">
      <dsp:nvSpPr>
        <dsp:cNvPr id="0" name=""/>
        <dsp:cNvSpPr/>
      </dsp:nvSpPr>
      <dsp:spPr>
        <a:xfrm>
          <a:off x="1631975" y="418337"/>
          <a:ext cx="5760720" cy="5760720"/>
        </a:xfrm>
        <a:prstGeom prst="pie">
          <a:avLst>
            <a:gd name="adj1" fmla="val 13114284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Организация, планировка и строительство курортов</a:t>
          </a:r>
          <a:endParaRPr lang="ru-RU" sz="1300" kern="1200" dirty="0"/>
        </a:p>
      </dsp:txBody>
      <dsp:txXfrm>
        <a:off x="2994660" y="953261"/>
        <a:ext cx="1371600" cy="1097280"/>
      </dsp:txXfrm>
    </dsp:sp>
    <dsp:sp modelId="{936C55E2-999F-4A16-A142-F24153DE828A}">
      <dsp:nvSpPr>
        <dsp:cNvPr id="0" name=""/>
        <dsp:cNvSpPr/>
      </dsp:nvSpPr>
      <dsp:spPr>
        <a:xfrm>
          <a:off x="1394401" y="61721"/>
          <a:ext cx="6473952" cy="6473952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FDCA70-78CD-46FE-80A5-4A43255C1EDB}">
      <dsp:nvSpPr>
        <dsp:cNvPr id="0" name=""/>
        <dsp:cNvSpPr/>
      </dsp:nvSpPr>
      <dsp:spPr>
        <a:xfrm>
          <a:off x="1468933" y="154714"/>
          <a:ext cx="6473952" cy="6473952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492F3D-9CFD-4ED3-A846-B356804DCFCF}">
      <dsp:nvSpPr>
        <dsp:cNvPr id="0" name=""/>
        <dsp:cNvSpPr/>
      </dsp:nvSpPr>
      <dsp:spPr>
        <a:xfrm>
          <a:off x="1442092" y="271030"/>
          <a:ext cx="6473952" cy="6473952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A0C94C-F1AE-4A7B-B31D-4E3D64FCA29C}">
      <dsp:nvSpPr>
        <dsp:cNvPr id="0" name=""/>
        <dsp:cNvSpPr/>
      </dsp:nvSpPr>
      <dsp:spPr>
        <a:xfrm>
          <a:off x="1335024" y="322175"/>
          <a:ext cx="6473952" cy="6473952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41BE37-35E9-4F78-ABBB-4C1C23D37643}">
      <dsp:nvSpPr>
        <dsp:cNvPr id="0" name=""/>
        <dsp:cNvSpPr/>
      </dsp:nvSpPr>
      <dsp:spPr>
        <a:xfrm>
          <a:off x="1227955" y="271030"/>
          <a:ext cx="6473952" cy="6473952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D6DE5F-A697-4E2F-8A2A-D3195ED3D336}">
      <dsp:nvSpPr>
        <dsp:cNvPr id="0" name=""/>
        <dsp:cNvSpPr/>
      </dsp:nvSpPr>
      <dsp:spPr>
        <a:xfrm>
          <a:off x="1201114" y="154714"/>
          <a:ext cx="6473952" cy="6473952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B10569-8302-4C22-B324-0AE7035F63C5}">
      <dsp:nvSpPr>
        <dsp:cNvPr id="0" name=""/>
        <dsp:cNvSpPr/>
      </dsp:nvSpPr>
      <dsp:spPr>
        <a:xfrm>
          <a:off x="1275646" y="61721"/>
          <a:ext cx="6473952" cy="6473952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580CBF-B985-414B-8CCC-D7FB37394299}">
      <dsp:nvSpPr>
        <dsp:cNvPr id="0" name=""/>
        <dsp:cNvSpPr/>
      </dsp:nvSpPr>
      <dsp:spPr>
        <a:xfrm>
          <a:off x="3021599" y="1981936"/>
          <a:ext cx="2186401" cy="21864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Курортология</a:t>
          </a:r>
          <a:endParaRPr lang="ru-RU" sz="1800" kern="1200" dirty="0"/>
        </a:p>
      </dsp:txBody>
      <dsp:txXfrm>
        <a:off x="3341790" y="2302127"/>
        <a:ext cx="1546019" cy="1546019"/>
      </dsp:txXfrm>
    </dsp:sp>
    <dsp:sp modelId="{1BA87E33-8C4B-488A-BA8B-34A791784507}">
      <dsp:nvSpPr>
        <dsp:cNvPr id="0" name=""/>
        <dsp:cNvSpPr/>
      </dsp:nvSpPr>
      <dsp:spPr>
        <a:xfrm rot="16200000">
          <a:off x="3998689" y="1559191"/>
          <a:ext cx="232220" cy="4204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4033522" y="1678121"/>
        <a:ext cx="162554" cy="252289"/>
      </dsp:txXfrm>
    </dsp:sp>
    <dsp:sp modelId="{E7938316-B426-4BF6-839C-FD49EBA90228}">
      <dsp:nvSpPr>
        <dsp:cNvPr id="0" name=""/>
        <dsp:cNvSpPr/>
      </dsp:nvSpPr>
      <dsp:spPr>
        <a:xfrm>
          <a:off x="3348616" y="11416"/>
          <a:ext cx="1532367" cy="153236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Климатология</a:t>
          </a:r>
          <a:endParaRPr lang="ru-RU" sz="1300" kern="1200" dirty="0"/>
        </a:p>
      </dsp:txBody>
      <dsp:txXfrm>
        <a:off x="3573026" y="235826"/>
        <a:ext cx="1083547" cy="1083547"/>
      </dsp:txXfrm>
    </dsp:sp>
    <dsp:sp modelId="{C5D79B51-666D-4C3E-8BE2-C2DD1F40935C}">
      <dsp:nvSpPr>
        <dsp:cNvPr id="0" name=""/>
        <dsp:cNvSpPr/>
      </dsp:nvSpPr>
      <dsp:spPr>
        <a:xfrm rot="19285714">
          <a:off x="5019530" y="2050802"/>
          <a:ext cx="232220" cy="4204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5027129" y="2156617"/>
        <a:ext cx="162554" cy="252289"/>
      </dsp:txXfrm>
    </dsp:sp>
    <dsp:sp modelId="{81483637-C4BB-4807-988C-1AE2BF358E4A}">
      <dsp:nvSpPr>
        <dsp:cNvPr id="0" name=""/>
        <dsp:cNvSpPr/>
      </dsp:nvSpPr>
      <dsp:spPr>
        <a:xfrm>
          <a:off x="5144902" y="876462"/>
          <a:ext cx="1532367" cy="153236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Гидрогеология</a:t>
          </a:r>
          <a:endParaRPr lang="ru-RU" sz="1300" kern="1200" dirty="0"/>
        </a:p>
      </dsp:txBody>
      <dsp:txXfrm>
        <a:off x="5369312" y="1100872"/>
        <a:ext cx="1083547" cy="1083547"/>
      </dsp:txXfrm>
    </dsp:sp>
    <dsp:sp modelId="{EBFD8F79-4EE7-4016-91D2-52DEA05E3C2F}">
      <dsp:nvSpPr>
        <dsp:cNvPr id="0" name=""/>
        <dsp:cNvSpPr/>
      </dsp:nvSpPr>
      <dsp:spPr>
        <a:xfrm rot="771429">
          <a:off x="5271657" y="3155442"/>
          <a:ext cx="232220" cy="4204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5272530" y="3231788"/>
        <a:ext cx="162554" cy="252289"/>
      </dsp:txXfrm>
    </dsp:sp>
    <dsp:sp modelId="{05EB4FBE-27D9-4E49-AB41-E59B07AEFC14}">
      <dsp:nvSpPr>
        <dsp:cNvPr id="0" name=""/>
        <dsp:cNvSpPr/>
      </dsp:nvSpPr>
      <dsp:spPr>
        <a:xfrm>
          <a:off x="5588549" y="2820203"/>
          <a:ext cx="1532367" cy="153236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Физиология</a:t>
          </a:r>
          <a:endParaRPr lang="ru-RU" sz="1300" kern="1200" dirty="0"/>
        </a:p>
      </dsp:txBody>
      <dsp:txXfrm>
        <a:off x="5812959" y="3044613"/>
        <a:ext cx="1083547" cy="1083547"/>
      </dsp:txXfrm>
    </dsp:sp>
    <dsp:sp modelId="{FE291297-333C-43C3-8E81-34CA954107DC}">
      <dsp:nvSpPr>
        <dsp:cNvPr id="0" name=""/>
        <dsp:cNvSpPr/>
      </dsp:nvSpPr>
      <dsp:spPr>
        <a:xfrm rot="3857143">
          <a:off x="4565213" y="4041294"/>
          <a:ext cx="232220" cy="4204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4584933" y="4094008"/>
        <a:ext cx="162554" cy="252289"/>
      </dsp:txXfrm>
    </dsp:sp>
    <dsp:sp modelId="{66AD7B96-C2A6-4E1B-99AC-E13A72E43E16}">
      <dsp:nvSpPr>
        <dsp:cNvPr id="0" name=""/>
        <dsp:cNvSpPr/>
      </dsp:nvSpPr>
      <dsp:spPr>
        <a:xfrm>
          <a:off x="4345480" y="4378962"/>
          <a:ext cx="1532367" cy="153236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Гигиена</a:t>
          </a:r>
          <a:endParaRPr lang="ru-RU" sz="1300" kern="1200" dirty="0"/>
        </a:p>
      </dsp:txBody>
      <dsp:txXfrm>
        <a:off x="4569890" y="4603372"/>
        <a:ext cx="1083547" cy="1083547"/>
      </dsp:txXfrm>
    </dsp:sp>
    <dsp:sp modelId="{0F5F9BD8-B90D-4D71-9ECE-64346AE2DCFE}">
      <dsp:nvSpPr>
        <dsp:cNvPr id="0" name=""/>
        <dsp:cNvSpPr/>
      </dsp:nvSpPr>
      <dsp:spPr>
        <a:xfrm rot="6942857">
          <a:off x="3432165" y="4041294"/>
          <a:ext cx="232220" cy="4204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3482111" y="4094008"/>
        <a:ext cx="162554" cy="252289"/>
      </dsp:txXfrm>
    </dsp:sp>
    <dsp:sp modelId="{4CA47953-769E-4C71-B932-7ED287AEAE9A}">
      <dsp:nvSpPr>
        <dsp:cNvPr id="0" name=""/>
        <dsp:cNvSpPr/>
      </dsp:nvSpPr>
      <dsp:spPr>
        <a:xfrm>
          <a:off x="2351752" y="4378962"/>
          <a:ext cx="1532367" cy="153236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Экология</a:t>
          </a:r>
          <a:endParaRPr lang="ru-RU" sz="1300" kern="1200" dirty="0"/>
        </a:p>
      </dsp:txBody>
      <dsp:txXfrm>
        <a:off x="2576162" y="4603372"/>
        <a:ext cx="1083547" cy="1083547"/>
      </dsp:txXfrm>
    </dsp:sp>
    <dsp:sp modelId="{224D0101-F521-4F53-A1C0-DBA170A6D4E3}">
      <dsp:nvSpPr>
        <dsp:cNvPr id="0" name=""/>
        <dsp:cNvSpPr/>
      </dsp:nvSpPr>
      <dsp:spPr>
        <a:xfrm rot="10028571">
          <a:off x="2725721" y="3155442"/>
          <a:ext cx="232220" cy="4204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2794514" y="3231788"/>
        <a:ext cx="162554" cy="252289"/>
      </dsp:txXfrm>
    </dsp:sp>
    <dsp:sp modelId="{F5BF0F28-6827-4F04-9A92-CD342C9E0E89}">
      <dsp:nvSpPr>
        <dsp:cNvPr id="0" name=""/>
        <dsp:cNvSpPr/>
      </dsp:nvSpPr>
      <dsp:spPr>
        <a:xfrm>
          <a:off x="1108683" y="2820203"/>
          <a:ext cx="1532367" cy="153236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Психология</a:t>
          </a:r>
          <a:endParaRPr lang="ru-RU" sz="1300" kern="1200" dirty="0"/>
        </a:p>
      </dsp:txBody>
      <dsp:txXfrm>
        <a:off x="1333093" y="3044613"/>
        <a:ext cx="1083547" cy="1083547"/>
      </dsp:txXfrm>
    </dsp:sp>
    <dsp:sp modelId="{E8C6D952-B6D2-4DB8-AF66-A48F6CE84554}">
      <dsp:nvSpPr>
        <dsp:cNvPr id="0" name=""/>
        <dsp:cNvSpPr/>
      </dsp:nvSpPr>
      <dsp:spPr>
        <a:xfrm rot="13114286">
          <a:off x="2977848" y="2050802"/>
          <a:ext cx="232220" cy="4204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3039915" y="2156617"/>
        <a:ext cx="162554" cy="252289"/>
      </dsp:txXfrm>
    </dsp:sp>
    <dsp:sp modelId="{75F572A4-59BB-4F8A-9A1C-E9861944E8FD}">
      <dsp:nvSpPr>
        <dsp:cNvPr id="0" name=""/>
        <dsp:cNvSpPr/>
      </dsp:nvSpPr>
      <dsp:spPr>
        <a:xfrm>
          <a:off x="1552329" y="876462"/>
          <a:ext cx="1532367" cy="153236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Эстетика</a:t>
          </a:r>
          <a:endParaRPr lang="ru-RU" sz="1300" kern="1200" dirty="0"/>
        </a:p>
      </dsp:txBody>
      <dsp:txXfrm>
        <a:off x="1776739" y="1100872"/>
        <a:ext cx="1083547" cy="10835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5439E-ACD0-49D9-BC62-1EAE02FC6B1B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16465-9CB5-4555-BDDD-56B1209D29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552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16465-9CB5-4555-BDDD-56B1209D292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867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16465-9CB5-4555-BDDD-56B1209D292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485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C704-B0B9-49FD-B799-D25DEB768F49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CCF-AE86-4501-98C6-281240DD92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86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C704-B0B9-49FD-B799-D25DEB768F49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CCF-AE86-4501-98C6-281240DD92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71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C704-B0B9-49FD-B799-D25DEB768F49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CCF-AE86-4501-98C6-281240DD92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785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C704-B0B9-49FD-B799-D25DEB768F49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CCF-AE86-4501-98C6-281240DD92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37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C704-B0B9-49FD-B799-D25DEB768F49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CCF-AE86-4501-98C6-281240DD92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52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C704-B0B9-49FD-B799-D25DEB768F49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CCF-AE86-4501-98C6-281240DD92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37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C704-B0B9-49FD-B799-D25DEB768F49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CCF-AE86-4501-98C6-281240DD92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06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C704-B0B9-49FD-B799-D25DEB768F49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CCF-AE86-4501-98C6-281240DD92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33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C704-B0B9-49FD-B799-D25DEB768F49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CCF-AE86-4501-98C6-281240DD92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C704-B0B9-49FD-B799-D25DEB768F49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CCF-AE86-4501-98C6-281240DD92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51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C704-B0B9-49FD-B799-D25DEB768F49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00CCF-AE86-4501-98C6-281240DD92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951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5C704-B0B9-49FD-B799-D25DEB768F49}" type="datetimeFigureOut">
              <a:rPr lang="ru-RU" smtClean="0"/>
              <a:pPr/>
              <a:t>11.10.2017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00CCF-AE86-4501-98C6-281240DD92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43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6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6.pn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8" Type="http://schemas.openxmlformats.org/officeDocument/2006/relationships/image" Target="../media/image9.png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81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84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8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90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6.pn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6.pn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93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97.jp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1.jpe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6.png"/><Relationship Id="rId9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Relationship Id="rId5" Type="http://schemas.openxmlformats.org/officeDocument/2006/relationships/image" Target="../media/image106.jpe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Relationship Id="rId5" Type="http://schemas.openxmlformats.org/officeDocument/2006/relationships/image" Target="../media/image107.jpe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.jpe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2509496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>
            <a:normAutofit fontScale="90000"/>
          </a:bodyPr>
          <a:lstStyle/>
          <a:p>
            <a:pPr>
              <a:spcBef>
                <a:spcPts val="2400"/>
              </a:spcBef>
            </a:pPr>
            <a:r>
              <a:rPr lang="ru-RU" sz="4000" dirty="0" smtClean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Курортология как наука.</a:t>
            </a:r>
            <a:r>
              <a:rPr lang="en-US" sz="4000" dirty="0" smtClean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/>
            </a:r>
            <a:br>
              <a:rPr lang="en-US" sz="4000" dirty="0" smtClean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</a:br>
            <a:r>
              <a:rPr lang="ru-RU" sz="4000" dirty="0" smtClean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Интеграция в охрану здоровья</a:t>
            </a:r>
            <a:r>
              <a:rPr lang="en-US" sz="4000" dirty="0" smtClean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/>
            </a:r>
            <a:br>
              <a:rPr lang="en-US" sz="4000" dirty="0" smtClean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</a:br>
            <a:r>
              <a:rPr lang="ru-RU" sz="4000" dirty="0" smtClean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здоровых и продление жизни</a:t>
            </a:r>
            <a:r>
              <a:rPr lang="en-US" sz="4000" dirty="0" smtClean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/>
            </a:r>
            <a:br>
              <a:rPr lang="en-US" sz="4000" dirty="0" smtClean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</a:br>
            <a:r>
              <a:rPr lang="en-US" sz="300" dirty="0" smtClean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/>
            </a:r>
            <a:br>
              <a:rPr lang="en-US" sz="300" dirty="0" smtClean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</a:br>
            <a:r>
              <a:rPr lang="en-US" sz="3100" dirty="0" smtClean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Balneology </a:t>
            </a:r>
            <a:r>
              <a:rPr lang="en-US" sz="31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as a science. </a:t>
            </a:r>
            <a:br>
              <a:rPr lang="en-US" sz="31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</a:br>
            <a:r>
              <a:rPr lang="en-US" sz="3100" dirty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Integration in health and healthy life extension</a:t>
            </a:r>
            <a:endParaRPr lang="ru-RU" sz="3100" dirty="0">
              <a:solidFill>
                <a:schemeClr val="bg2">
                  <a:lumMod val="50000"/>
                </a:schemeClr>
              </a:solidFill>
              <a:latin typeface="Trebuchet MS" panose="020B0603020202020204" pitchFamily="34" charset="0"/>
              <a:cs typeface="Myanmar Text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2376" y="6069297"/>
            <a:ext cx="6400800" cy="625624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rmAutofit fontScale="97500"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800" dirty="0">
                <a:solidFill>
                  <a:srgbClr val="ABA858"/>
                </a:solidFill>
                <a:latin typeface="Trebuchet MS" panose="020B0603020202020204" pitchFamily="34" charset="0"/>
                <a:ea typeface="+mj-ea"/>
                <a:cs typeface="Myanmar Text" panose="020B0502040204020203" pitchFamily="34" charset="0"/>
              </a:rPr>
              <a:t>ФЕМТЕК</a:t>
            </a:r>
            <a:r>
              <a:rPr lang="en-US" sz="2800" dirty="0">
                <a:solidFill>
                  <a:srgbClr val="ABA858"/>
                </a:solidFill>
                <a:latin typeface="Trebuchet MS" panose="020B0603020202020204" pitchFamily="34" charset="0"/>
                <a:ea typeface="+mj-ea"/>
                <a:cs typeface="Myanmar Text" panose="020B0502040204020203" pitchFamily="34" charset="0"/>
              </a:rPr>
              <a:t>-</a:t>
            </a:r>
            <a:r>
              <a:rPr lang="ru-RU" sz="2800" dirty="0">
                <a:solidFill>
                  <a:srgbClr val="ABA858"/>
                </a:solidFill>
                <a:latin typeface="Trebuchet MS" panose="020B0603020202020204" pitchFamily="34" charset="0"/>
                <a:ea typeface="+mj-ea"/>
                <a:cs typeface="Myanmar Text" panose="020B0502040204020203" pitchFamily="34" charset="0"/>
              </a:rPr>
              <a:t>2017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71" y="4131390"/>
            <a:ext cx="1944216" cy="194421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3142212"/>
            <a:ext cx="9144000" cy="1006868"/>
          </a:xfrm>
          <a:prstGeom prst="rect">
            <a:avLst/>
          </a:prstGeom>
          <a:effectLst>
            <a:outerShdw blurRad="6350" dist="6350" dir="2700000" algn="tl" rotWithShape="0">
              <a:prstClr val="black">
                <a:alpha val="8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rgbClr val="ABA858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Президент</a:t>
            </a:r>
            <a:r>
              <a:rPr lang="en-US" sz="1800" dirty="0" smtClean="0">
                <a:solidFill>
                  <a:srgbClr val="ABA858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ABA858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НКА, Академик </a:t>
            </a:r>
            <a:r>
              <a:rPr lang="ru-RU" sz="1800" dirty="0">
                <a:solidFill>
                  <a:srgbClr val="ABA858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РАН, доктор медицинских наук, профессор</a:t>
            </a:r>
            <a:r>
              <a:rPr lang="ru-RU" sz="1800" dirty="0" smtClean="0">
                <a:solidFill>
                  <a:srgbClr val="ABA858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 заслуженный </a:t>
            </a:r>
            <a:r>
              <a:rPr lang="ru-RU" sz="1800" dirty="0">
                <a:solidFill>
                  <a:srgbClr val="ABA858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деятель науки РФ, Лауреат премии Правительства РФ</a:t>
            </a:r>
            <a:endParaRPr lang="en-US" sz="1800" dirty="0">
              <a:solidFill>
                <a:srgbClr val="ABA858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2926188"/>
            <a:ext cx="9144000" cy="423664"/>
          </a:xfrm>
          <a:prstGeom prst="rect">
            <a:avLst/>
          </a:prstGeom>
          <a:effectLst>
            <a:softEdge rad="0"/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Александр Николаевич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05" y="4347414"/>
            <a:ext cx="1518477" cy="15184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23" y="4563438"/>
            <a:ext cx="1104089" cy="120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03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836712"/>
            <a:ext cx="82912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Швеция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1822 году шведский химик Й. Я. Берцелиус впервые </a:t>
            </a:r>
            <a:r>
              <a:rPr lang="ru-RU" dirty="0" smtClean="0"/>
              <a:t>произвел</a:t>
            </a:r>
            <a:br>
              <a:rPr lang="ru-RU" dirty="0" smtClean="0"/>
            </a:br>
            <a:r>
              <a:rPr lang="ru-RU" dirty="0" smtClean="0"/>
              <a:t>точные </a:t>
            </a:r>
            <a:r>
              <a:rPr lang="ru-RU" dirty="0"/>
              <a:t>химические анализы карлсбадских </a:t>
            </a:r>
            <a:r>
              <a:rPr lang="ru-RU" dirty="0" smtClean="0"/>
              <a:t>источников</a:t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разработал методы определения состава минеральных вод.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806" y="1049254"/>
            <a:ext cx="1659666" cy="16596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0" y="2345398"/>
            <a:ext cx="3013608" cy="408163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552938"/>
            <a:ext cx="2592288" cy="3456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346050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900" dirty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В развитие курортологии сделали свой вклад многие страны мира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92538" y="6427034"/>
            <a:ext cx="11352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/>
              <a:t>Й. Я. Берцелиус </a:t>
            </a:r>
            <a:endParaRPr lang="ru-RU" sz="1050" dirty="0"/>
          </a:p>
        </p:txBody>
      </p:sp>
      <p:sp>
        <p:nvSpPr>
          <p:cNvPr id="15" name="Прямоугольник 14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406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8" y="476672"/>
            <a:ext cx="85001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/>
          </a:p>
          <a:p>
            <a:pPr algn="ctr"/>
            <a:r>
              <a:rPr lang="ru-RU" sz="2400" b="1" dirty="0" smtClean="0"/>
              <a:t>Великобритания</a:t>
            </a:r>
            <a:endParaRPr lang="ru-RU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Клинико-физиологические основы </a:t>
            </a:r>
            <a:r>
              <a:rPr lang="ru-RU" dirty="0" err="1"/>
              <a:t>бальнеоклиматологии</a:t>
            </a:r>
            <a:r>
              <a:rPr lang="ru-RU" dirty="0"/>
              <a:t> </a:t>
            </a:r>
            <a:r>
              <a:rPr lang="ru-RU" dirty="0" smtClean="0"/>
              <a:t>были</a:t>
            </a:r>
            <a:br>
              <a:rPr lang="ru-RU" dirty="0" smtClean="0"/>
            </a:br>
            <a:r>
              <a:rPr lang="ru-RU" dirty="0" smtClean="0"/>
              <a:t>заложены </a:t>
            </a:r>
            <a:r>
              <a:rPr lang="ru-RU" dirty="0"/>
              <a:t>в 18 веке Р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Расселом</a:t>
            </a:r>
            <a:r>
              <a:rPr lang="ru-RU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1921 году в Лондоне создано Международное </a:t>
            </a:r>
            <a:r>
              <a:rPr lang="ru-RU" dirty="0" smtClean="0"/>
              <a:t>общество</a:t>
            </a:r>
            <a:br>
              <a:rPr lang="ru-RU" dirty="0" smtClean="0"/>
            </a:br>
            <a:r>
              <a:rPr lang="ru-RU" dirty="0" smtClean="0"/>
              <a:t>медицинской </a:t>
            </a:r>
            <a:r>
              <a:rPr lang="ru-RU" dirty="0"/>
              <a:t>гидрологии, объединившее (1970-е годы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dirty="0" smtClean="0"/>
              <a:t>научные </a:t>
            </a:r>
            <a:r>
              <a:rPr lang="ru-RU" dirty="0"/>
              <a:t>общества и ученых из 40 стран, которое </a:t>
            </a:r>
            <a:r>
              <a:rPr lang="ru-RU" dirty="0" smtClean="0"/>
              <a:t>проводит</a:t>
            </a:r>
            <a:br>
              <a:rPr lang="ru-RU" dirty="0" smtClean="0"/>
            </a:br>
            <a:r>
              <a:rPr lang="ru-RU" dirty="0" smtClean="0"/>
              <a:t>международные </a:t>
            </a:r>
            <a:r>
              <a:rPr lang="ru-RU" dirty="0"/>
              <a:t>конгрессы 1 раз в 4 года, издает в </a:t>
            </a:r>
            <a:r>
              <a:rPr lang="ru-RU" dirty="0" smtClean="0"/>
              <a:t>Лондоне</a:t>
            </a:r>
            <a:br>
              <a:rPr lang="ru-RU" dirty="0" smtClean="0"/>
            </a:br>
            <a:r>
              <a:rPr lang="ru-RU" dirty="0" smtClean="0"/>
              <a:t>журнал </a:t>
            </a:r>
            <a:r>
              <a:rPr lang="ru-RU" dirty="0"/>
              <a:t>«</a:t>
            </a:r>
            <a:r>
              <a:rPr lang="ru-RU" dirty="0" err="1"/>
              <a:t>Archives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medical</a:t>
            </a:r>
            <a:r>
              <a:rPr lang="ru-RU" dirty="0"/>
              <a:t> </a:t>
            </a:r>
            <a:r>
              <a:rPr lang="ru-RU" dirty="0" err="1"/>
              <a:t>hydrology</a:t>
            </a:r>
            <a:r>
              <a:rPr lang="ru-RU" dirty="0"/>
              <a:t>» (с 1922 года)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32" y="1046571"/>
            <a:ext cx="1671402" cy="16714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3538251"/>
            <a:ext cx="1948843" cy="2728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379" y="3119006"/>
            <a:ext cx="1395107" cy="139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92" y="3538251"/>
            <a:ext cx="3659324" cy="2743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346050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900" dirty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В развитие курортологии сделали свой вклад многие страны мира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247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845765"/>
            <a:ext cx="8496944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Франция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Большой вклад в курортологию сделан </a:t>
            </a:r>
            <a:r>
              <a:rPr lang="ru-RU" dirty="0" err="1" smtClean="0"/>
              <a:t>Дюран-Фарделем</a:t>
            </a:r>
            <a:r>
              <a:rPr lang="ru-RU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 инициативе Бальнеологического общества в Париже</a:t>
            </a:r>
            <a:br>
              <a:rPr lang="ru-RU" dirty="0" smtClean="0"/>
            </a:br>
            <a:r>
              <a:rPr lang="ru-RU" dirty="0" smtClean="0"/>
              <a:t>основан (1914 год) Национальный институт гидрологии</a:t>
            </a:r>
            <a:br>
              <a:rPr lang="ru-RU" dirty="0" smtClean="0"/>
            </a:br>
            <a:r>
              <a:rPr lang="ru-RU" dirty="0" smtClean="0"/>
              <a:t>и бальнеологии, который наряду с вопросами общей</a:t>
            </a:r>
            <a:br>
              <a:rPr lang="ru-RU" dirty="0" smtClean="0"/>
            </a:br>
            <a:r>
              <a:rPr lang="ru-RU" dirty="0" smtClean="0"/>
              <a:t>гидрологии изучал курортные богатства страны, исследовал</a:t>
            </a:r>
            <a:br>
              <a:rPr lang="ru-RU" dirty="0" smtClean="0"/>
            </a:br>
            <a:r>
              <a:rPr lang="ru-RU" dirty="0" smtClean="0"/>
              <a:t>проблемы </a:t>
            </a:r>
            <a:r>
              <a:rPr lang="ru-RU" dirty="0" err="1" smtClean="0"/>
              <a:t>бальнео</a:t>
            </a:r>
            <a:r>
              <a:rPr lang="ru-RU" dirty="0" smtClean="0"/>
              <a:t>- и климатологии методами аналитической,</a:t>
            </a:r>
            <a:br>
              <a:rPr lang="ru-RU" dirty="0" smtClean="0"/>
            </a:br>
            <a:r>
              <a:rPr lang="ru-RU" dirty="0" smtClean="0"/>
              <a:t>биологической и физической химии и физиологии.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 курортах страны созданы десятки биоклиматических станций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наблюдательных пунктов, изучающих состояние атмосферы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</a:t>
            </a:r>
            <a:r>
              <a:rPr lang="ru-RU" dirty="0" err="1" smtClean="0"/>
              <a:t>климато</a:t>
            </a:r>
            <a:r>
              <a:rPr lang="ru-RU" dirty="0" smtClean="0"/>
              <a:t>-погодные условия. Проблемам медицинской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климатологии посвящены также труды кафедр Лионского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других институтов.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Организовано Французское бальнеологическое общество,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которое тесно связано с Институтом бальнеологии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климатологии в Париже (его печатный орган </a:t>
            </a:r>
            <a:r>
              <a:rPr lang="en-US" dirty="0" smtClean="0"/>
              <a:t>—</a:t>
            </a:r>
            <a:br>
              <a:rPr lang="en-US" dirty="0" smtClean="0"/>
            </a:br>
            <a:r>
              <a:rPr lang="ru-RU" dirty="0" smtClean="0"/>
              <a:t>современное название «</a:t>
            </a:r>
            <a:r>
              <a:rPr lang="ru-RU" dirty="0" err="1" smtClean="0"/>
              <a:t>La</a:t>
            </a:r>
            <a:r>
              <a:rPr lang="ru-RU" dirty="0" smtClean="0"/>
              <a:t> </a:t>
            </a:r>
            <a:r>
              <a:rPr lang="ru-RU" dirty="0" err="1" smtClean="0"/>
              <a:t>presse</a:t>
            </a:r>
            <a:r>
              <a:rPr lang="ru-RU" dirty="0" smtClean="0"/>
              <a:t> </a:t>
            </a:r>
            <a:r>
              <a:rPr lang="ru-RU" dirty="0" err="1" smtClean="0"/>
              <a:t>thermale</a:t>
            </a:r>
            <a:r>
              <a:rPr lang="ru-RU" dirty="0" smtClean="0"/>
              <a:t> </a:t>
            </a:r>
            <a:r>
              <a:rPr lang="ru-RU" dirty="0" err="1" smtClean="0"/>
              <a:t>et</a:t>
            </a:r>
            <a:r>
              <a:rPr lang="ru-RU" dirty="0" smtClean="0"/>
              <a:t> </a:t>
            </a:r>
            <a:r>
              <a:rPr lang="ru-RU" dirty="0" err="1" smtClean="0"/>
              <a:t>climatique</a:t>
            </a:r>
            <a:r>
              <a:rPr lang="ru-RU" dirty="0" smtClean="0"/>
              <a:t>» </a:t>
            </a:r>
            <a:r>
              <a:rPr lang="en-US" dirty="0" smtClean="0"/>
              <a:t>—</a:t>
            </a:r>
            <a:br>
              <a:rPr lang="en-US" dirty="0" smtClean="0"/>
            </a:br>
            <a:r>
              <a:rPr lang="ru-RU" dirty="0" smtClean="0"/>
              <a:t>старейший в Европе, издается с 1857 года).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Профессор </a:t>
            </a:r>
            <a:r>
              <a:rPr lang="ru-RU" dirty="0" err="1" smtClean="0"/>
              <a:t>Кристиан</a:t>
            </a:r>
            <a:r>
              <a:rPr lang="ru-RU" dirty="0" smtClean="0"/>
              <a:t> Рок – Генеральный секретарь Международного общества гидрологии и климатологии, внес большой вклад в развитие таласотерапии.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047437"/>
            <a:ext cx="1656184" cy="16561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02" y="3001784"/>
            <a:ext cx="1445132" cy="20087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346050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900" dirty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В развитие курортологии сделали свой вклад многие страны мира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562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836712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Австрия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Организован научно-исследовательский бальнеологический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институт в </a:t>
            </a:r>
            <a:r>
              <a:rPr lang="ru-RU" dirty="0" err="1" smtClean="0"/>
              <a:t>Бадгастайне</a:t>
            </a:r>
            <a:r>
              <a:rPr lang="ru-RU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 Бадене близ Вены функционирует институт бальнеологии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 ревматических заболеваний.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941168"/>
            <a:ext cx="84969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Швейцария</a:t>
            </a:r>
            <a:r>
              <a:rPr lang="ru-RU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 курорте Давос влияние климата на здоровье изучает</a:t>
            </a:r>
            <a:br>
              <a:rPr lang="ru-RU" dirty="0" smtClean="0"/>
            </a:br>
            <a:r>
              <a:rPr lang="ru-RU" dirty="0" smtClean="0"/>
              <a:t>институт  высокогорного климата.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97" y="4797152"/>
            <a:ext cx="1661775" cy="1661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291" y="1168639"/>
            <a:ext cx="1448458" cy="14484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967302"/>
            <a:ext cx="8309213" cy="1597518"/>
          </a:xfrm>
          <a:prstGeom prst="rect">
            <a:avLst/>
          </a:prstGeom>
          <a:effectLst>
            <a:outerShdw blurRad="114300" sx="101000" sy="101000" algn="ctr" rotWithShape="0">
              <a:prstClr val="black">
                <a:alpha val="17000"/>
              </a:prstClr>
            </a:outerShdw>
          </a:effec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346050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900" dirty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В развитие курортологии сделали свой вклад многие страны мира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07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836712"/>
            <a:ext cx="849694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США</a:t>
            </a:r>
            <a:r>
              <a:rPr lang="ru-RU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 1958 году создан Институт медицинской климатологии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(Филадельфия) с отделениями бальнеологии, метеорологии,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геофизики и биологии, который изучает курортные ресурсы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страны и вносит свои рекомендации по развитию санаторно-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курортного дела.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Известный центр физических методов лечения и медицинской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реабилитации находится на курорте Хот-</a:t>
            </a:r>
            <a:r>
              <a:rPr lang="ru-RU" dirty="0" err="1" smtClean="0"/>
              <a:t>Спрингс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743" y="1160540"/>
            <a:ext cx="1446858" cy="1446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429000"/>
            <a:ext cx="3934897" cy="2520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09" y="3429000"/>
            <a:ext cx="3958839" cy="2520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346050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900" dirty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В развитие курортологии сделали свой вклад многие страны мира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40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827979"/>
            <a:ext cx="8291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Япония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 Японии вопросами курортологии занимается Институт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бальнеотерапии на курорте </a:t>
            </a:r>
            <a:r>
              <a:rPr lang="ru-RU" dirty="0" err="1" smtClean="0"/>
              <a:t>Беппу</a:t>
            </a:r>
            <a:r>
              <a:rPr lang="ru-RU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Организовано Японское бальнеологическое общество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Мистер </a:t>
            </a:r>
            <a:r>
              <a:rPr lang="ru-RU" dirty="0" err="1" smtClean="0"/>
              <a:t>Масао</a:t>
            </a:r>
            <a:r>
              <a:rPr lang="ru-RU" dirty="0" smtClean="0"/>
              <a:t> </a:t>
            </a:r>
            <a:r>
              <a:rPr lang="ru-RU" dirty="0" err="1" smtClean="0"/>
              <a:t>Ояма</a:t>
            </a:r>
            <a:r>
              <a:rPr lang="ru-RU" dirty="0" smtClean="0"/>
              <a:t> – Президент Национальной СПА Ассоциации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2852936"/>
            <a:ext cx="8291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Португалия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Активно развивается курортология  в Португалии, где в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Университете  города Порто преподает профессор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Педро </a:t>
            </a:r>
            <a:r>
              <a:rPr lang="ru-RU" dirty="0" err="1" smtClean="0"/>
              <a:t>Кантиста</a:t>
            </a:r>
            <a:r>
              <a:rPr lang="ru-RU" dirty="0" smtClean="0"/>
              <a:t>. В Университете ведутся  научные исследования</a:t>
            </a:r>
          </a:p>
          <a:p>
            <a:pPr marL="285750" indent="-285750"/>
            <a:r>
              <a:rPr lang="ru-RU" dirty="0" smtClean="0"/>
              <a:t>      по бальнеологии  и </a:t>
            </a:r>
            <a:r>
              <a:rPr lang="ru-RU" dirty="0" err="1" smtClean="0"/>
              <a:t>пелоидотерапии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" y="4728626"/>
            <a:ext cx="82912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Испания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 Университете Мадрида профессор </a:t>
            </a:r>
            <a:r>
              <a:rPr lang="ru-RU" dirty="0" err="1" smtClean="0"/>
              <a:t>Маравер</a:t>
            </a:r>
            <a:r>
              <a:rPr lang="ru-RU" dirty="0" smtClean="0"/>
              <a:t> является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координатором многих научных проектов в области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курортологии.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61" y="1168639"/>
            <a:ext cx="1448458" cy="14484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60" y="3066719"/>
            <a:ext cx="1442401" cy="14424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59" y="4957511"/>
            <a:ext cx="1442401" cy="144240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346050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900" dirty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В развитие курортологии сделали свой вклад многие страны мира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96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124744"/>
            <a:ext cx="82912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Болгария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Проблемы курортологии в Болгарии разрабатывал НИИ</a:t>
            </a:r>
            <a:br>
              <a:rPr lang="ru-RU" dirty="0" smtClean="0"/>
            </a:br>
            <a:r>
              <a:rPr lang="ru-RU" dirty="0" smtClean="0"/>
              <a:t>курортологии, физиотерапии и реабилитации Софийской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медицинской академии (на курорте </a:t>
            </a:r>
            <a:r>
              <a:rPr lang="ru-RU" dirty="0" err="1" smtClean="0"/>
              <a:t>Овча-Купел</a:t>
            </a:r>
            <a:r>
              <a:rPr lang="ru-RU" dirty="0" smtClean="0"/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с филиалами</a:t>
            </a:r>
            <a:r>
              <a:rPr lang="en-US" dirty="0" smtClean="0"/>
              <a:t> </a:t>
            </a:r>
            <a:r>
              <a:rPr lang="ru-RU" dirty="0" smtClean="0"/>
              <a:t>(на курорте Горна-Баня в Варне и </a:t>
            </a:r>
            <a:r>
              <a:rPr lang="ru-RU" dirty="0" err="1" smtClean="0"/>
              <a:t>др</a:t>
            </a:r>
            <a:r>
              <a:rPr lang="ru-RU" dirty="0" smtClean="0"/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 1964 года Минздраво</a:t>
            </a:r>
            <a:r>
              <a:rPr lang="ru-RU" dirty="0"/>
              <a:t>м</a:t>
            </a:r>
            <a:r>
              <a:rPr lang="ru-RU" dirty="0" smtClean="0"/>
              <a:t> и Обществом физиотерапевтов</a:t>
            </a:r>
            <a:br>
              <a:rPr lang="ru-RU" dirty="0" smtClean="0"/>
            </a:br>
            <a:r>
              <a:rPr lang="ru-RU" dirty="0" smtClean="0"/>
              <a:t>издается журнал «Курортология и физиотерапия».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356992"/>
            <a:ext cx="82912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Венгрия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 Венгрии функционирует Государственный институт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ревматологии и бальнеологии,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с 1960 года Будапештское общество ревматологов 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err="1" smtClean="0"/>
              <a:t>бальнеоклиматологов</a:t>
            </a:r>
            <a:r>
              <a:rPr lang="ru-RU" dirty="0" smtClean="0"/>
              <a:t> издает журнал «</a:t>
            </a:r>
            <a:r>
              <a:rPr lang="ru-RU" dirty="0" err="1" smtClean="0"/>
              <a:t>Magyar</a:t>
            </a:r>
            <a:r>
              <a:rPr lang="ru-RU" dirty="0" smtClean="0"/>
              <a:t> </a:t>
            </a:r>
            <a:r>
              <a:rPr lang="ru-RU" dirty="0" err="1" smtClean="0"/>
              <a:t>Balneologia</a:t>
            </a:r>
            <a:r>
              <a:rPr lang="ru-RU" dirty="0" smtClean="0"/>
              <a:t>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Большой вклад в развитие бальнеологии внес  Почетный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Президент Венгерской бальнеологической Ассоциации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доктор Иштван </a:t>
            </a:r>
            <a:r>
              <a:rPr lang="ru-RU" dirty="0" err="1" smtClean="0"/>
              <a:t>Флюк</a:t>
            </a:r>
            <a:r>
              <a:rPr lang="ru-RU" dirty="0" smtClean="0"/>
              <a:t>.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63272" cy="346050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900" dirty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В развитие курортологии сделали свой вклад многие страны мира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484784"/>
            <a:ext cx="1448458" cy="14484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010944"/>
            <a:ext cx="1442392" cy="14423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http://www.femteconline.org/_bd/Fluk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1373" y="3150021"/>
            <a:ext cx="114935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528401" y="4619979"/>
            <a:ext cx="10021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/>
              <a:t>Иштван </a:t>
            </a:r>
            <a:r>
              <a:rPr lang="ru-RU" sz="1050" b="1" dirty="0" err="1"/>
              <a:t>Флюк</a:t>
            </a:r>
            <a:endParaRPr lang="ru-RU" sz="1050" dirty="0"/>
          </a:p>
        </p:txBody>
      </p:sp>
      <p:sp>
        <p:nvSpPr>
          <p:cNvPr id="15" name="Прямоугольник 14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321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900" dirty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В развитие курортологии сделали свой вклад многие страны мира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95536" y="836712"/>
            <a:ext cx="829126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/>
              <a:t>Польша</a:t>
            </a:r>
            <a:endParaRPr lang="ru-RU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В Польше проблемы курортологии разрабатываются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err="1" smtClean="0"/>
              <a:t>Познанским</a:t>
            </a:r>
            <a:r>
              <a:rPr lang="ru-RU" sz="1800" dirty="0" smtClean="0"/>
              <a:t> </a:t>
            </a:r>
            <a:r>
              <a:rPr lang="ru-RU" sz="1800" dirty="0" err="1" smtClean="0"/>
              <a:t>бальнеоклиматологическим</a:t>
            </a:r>
            <a:r>
              <a:rPr lang="ru-RU" sz="1800" dirty="0" smtClean="0"/>
              <a:t> институтом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и</a:t>
            </a:r>
            <a:r>
              <a:rPr lang="en-US" sz="1800" dirty="0" smtClean="0"/>
              <a:t> </a:t>
            </a:r>
            <a:r>
              <a:rPr lang="ru-RU" sz="1800" dirty="0" smtClean="0"/>
              <a:t>его филиалами на курортах (Иновроцлав и др.)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В расположенных на многочисленных курортах клиниках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Варшавской, </a:t>
            </a:r>
            <a:r>
              <a:rPr lang="ru-RU" sz="1800" dirty="0" err="1" smtClean="0"/>
              <a:t>Краковской</a:t>
            </a:r>
            <a:r>
              <a:rPr lang="ru-RU" sz="1800" dirty="0" smtClean="0"/>
              <a:t>, Шлёнской и других академиях.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Общество </a:t>
            </a:r>
            <a:r>
              <a:rPr lang="ru-RU" sz="1800" dirty="0" err="1" smtClean="0"/>
              <a:t>бальнеоклиматологов</a:t>
            </a:r>
            <a:r>
              <a:rPr lang="ru-RU" sz="1800" dirty="0" smtClean="0"/>
              <a:t> и физической медицины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издает (с 1959 года) журнал «</a:t>
            </a:r>
            <a:r>
              <a:rPr lang="ru-RU" sz="1800" dirty="0" err="1" smtClean="0"/>
              <a:t>Problemy</a:t>
            </a:r>
            <a:r>
              <a:rPr lang="ru-RU" sz="1800" dirty="0" smtClean="0"/>
              <a:t> </a:t>
            </a:r>
            <a:r>
              <a:rPr lang="ru-RU" sz="1800" dirty="0" err="1" smtClean="0"/>
              <a:t>uzdrowiskowe</a:t>
            </a:r>
            <a:r>
              <a:rPr lang="ru-RU" sz="1800" dirty="0" smtClean="0"/>
              <a:t>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Под руководством профессора </a:t>
            </a:r>
            <a:r>
              <a:rPr lang="ru-RU" sz="1800" dirty="0" err="1" smtClean="0"/>
              <a:t>Ирен</a:t>
            </a:r>
            <a:r>
              <a:rPr lang="ru-RU" sz="1800" dirty="0" smtClean="0"/>
              <a:t> </a:t>
            </a:r>
            <a:r>
              <a:rPr lang="ru-RU" sz="1800" dirty="0" err="1" smtClean="0"/>
              <a:t>Пониковска</a:t>
            </a:r>
            <a:r>
              <a:rPr lang="ru-RU" sz="1800" dirty="0" smtClean="0"/>
              <a:t> создана </a:t>
            </a:r>
          </a:p>
          <a:p>
            <a:pPr marL="285750" indent="-285750">
              <a:buNone/>
            </a:pPr>
            <a:r>
              <a:rPr lang="ru-RU" sz="1800" dirty="0" smtClean="0"/>
              <a:t>      современная школа бальнеологов Польши. </a:t>
            </a: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59" y="1124744"/>
            <a:ext cx="1224136" cy="12241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Obraz 1" descr="C:\Documents and Settings\Właściciel\Pulpit\Moje  własne zdjęcia\Ponikowska 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7659" y="2564904"/>
            <a:ext cx="122413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67544" y="4005064"/>
            <a:ext cx="85135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Румыния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Ведущим по проблемам курортологии в Румынии являлся </a:t>
            </a:r>
          </a:p>
          <a:p>
            <a:pPr marL="285750" indent="-285750"/>
            <a:r>
              <a:rPr lang="ru-RU" dirty="0" smtClean="0"/>
              <a:t>     Бухарестский НИИ ревматологии и физиотерапии</a:t>
            </a:r>
            <a:r>
              <a:rPr lang="ru-RU" dirty="0"/>
              <a:t>.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 1950 года издается журнал «</a:t>
            </a:r>
            <a:r>
              <a:rPr lang="ru-RU" dirty="0" err="1" smtClean="0"/>
              <a:t>Balneologia</a:t>
            </a:r>
            <a:r>
              <a:rPr lang="ru-RU" dirty="0" smtClean="0"/>
              <a:t>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 настоящее время под руководством доктора Ольги </a:t>
            </a:r>
            <a:r>
              <a:rPr lang="ru-RU" dirty="0" err="1" smtClean="0"/>
              <a:t>Сурду</a:t>
            </a:r>
            <a:r>
              <a:rPr lang="ru-RU" dirty="0" smtClean="0"/>
              <a:t>, </a:t>
            </a:r>
          </a:p>
          <a:p>
            <a:pPr marL="285750" indent="-285750"/>
            <a:r>
              <a:rPr lang="ru-RU" dirty="0" smtClean="0"/>
              <a:t>      доц. Овидия университета Констанца, проводятся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исследования по бальнеологии. </a:t>
            </a:r>
          </a:p>
        </p:txBody>
      </p:sp>
      <p:pic>
        <p:nvPicPr>
          <p:cNvPr id="10" name="Рисунок 9" descr="http://www.femteconline.org/_bd/Surdu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27659" y="4509120"/>
            <a:ext cx="1224136" cy="176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764704"/>
            <a:ext cx="85400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Чехия и Словакия</a:t>
            </a:r>
          </a:p>
          <a:p>
            <a:pPr algn="ctr"/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 Чехословакии функционирует НИИ бальнеологии на курорте </a:t>
            </a:r>
            <a:r>
              <a:rPr lang="ru-RU" dirty="0" err="1" smtClean="0"/>
              <a:t>Марианске-Лазне</a:t>
            </a:r>
            <a:r>
              <a:rPr lang="ru-RU" dirty="0" smtClean="0"/>
              <a:t> (с 1971 года издается на немецком языке журнал «</a:t>
            </a:r>
            <a:r>
              <a:rPr lang="ru-RU" dirty="0" err="1" smtClean="0"/>
              <a:t>Balneologia</a:t>
            </a:r>
            <a:r>
              <a:rPr lang="ru-RU" dirty="0" smtClean="0"/>
              <a:t> </a:t>
            </a:r>
            <a:r>
              <a:rPr lang="ru-RU" dirty="0" err="1" smtClean="0"/>
              <a:t>Bohemica</a:t>
            </a:r>
            <a:r>
              <a:rPr lang="ru-RU" dirty="0" smtClean="0"/>
              <a:t>»).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Институт ревматологии на курорте </a:t>
            </a:r>
            <a:r>
              <a:rPr lang="ru-RU" dirty="0" err="1" smtClean="0"/>
              <a:t>Пьештяни</a:t>
            </a:r>
            <a:r>
              <a:rPr lang="ru-RU" dirty="0" smtClean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Вопросы курортологии освещает также журнал Общества физиотерапевтов и ревматологов и Общества врачей имени Я. </a:t>
            </a:r>
            <a:r>
              <a:rPr lang="ru-RU" dirty="0" err="1" smtClean="0"/>
              <a:t>Пуркине</a:t>
            </a:r>
            <a:r>
              <a:rPr lang="ru-RU" dirty="0" smtClean="0"/>
              <a:t> «</a:t>
            </a:r>
            <a:r>
              <a:rPr lang="ru-RU" dirty="0" err="1" smtClean="0"/>
              <a:t>Fysiatricky</a:t>
            </a:r>
            <a:r>
              <a:rPr lang="ru-RU" dirty="0" smtClean="0"/>
              <a:t> a </a:t>
            </a:r>
            <a:r>
              <a:rPr lang="ru-RU" dirty="0" err="1" smtClean="0"/>
              <a:t>reumatologicky</a:t>
            </a:r>
            <a:r>
              <a:rPr lang="ru-RU" dirty="0" smtClean="0"/>
              <a:t> </a:t>
            </a:r>
            <a:r>
              <a:rPr lang="ru-RU" dirty="0" err="1" smtClean="0"/>
              <a:t>vestnik</a:t>
            </a:r>
            <a:r>
              <a:rPr lang="ru-RU" dirty="0" smtClean="0"/>
              <a:t>» (с 1923 года).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284984"/>
            <a:ext cx="85400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Сербия, Хорватия, Босния, Герцеговина, Словения</a:t>
            </a:r>
          </a:p>
          <a:p>
            <a:pPr algn="ctr"/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Центр физической медицины в Белграде (Сербия) с филиалом на курорте </a:t>
            </a:r>
            <a:r>
              <a:rPr lang="ru-RU" dirty="0" err="1" smtClean="0"/>
              <a:t>Матарушка</a:t>
            </a:r>
            <a:r>
              <a:rPr lang="ru-RU" dirty="0" smtClean="0"/>
              <a:t>-Баня</a:t>
            </a:r>
            <a:r>
              <a:rPr lang="ru-RU" dirty="0"/>
              <a:t>.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Центр по лечению ревматических заболеваний в Загребе (Хорватия) с базовым санаторием на курорте </a:t>
            </a:r>
            <a:r>
              <a:rPr lang="ru-RU" dirty="0" err="1" smtClean="0"/>
              <a:t>Дарувар</a:t>
            </a:r>
            <a:r>
              <a:rPr lang="ru-RU" dirty="0"/>
              <a:t>.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Институт бальнеологии медицинского факультета </a:t>
            </a:r>
            <a:r>
              <a:rPr lang="ru-RU" dirty="0" err="1" smtClean="0"/>
              <a:t>Сараевского</a:t>
            </a:r>
            <a:r>
              <a:rPr lang="ru-RU" dirty="0" smtClean="0"/>
              <a:t> университета (Босния и Герцеговина) на курорте </a:t>
            </a:r>
            <a:r>
              <a:rPr lang="ru-RU" dirty="0" err="1" smtClean="0"/>
              <a:t>Илиджа</a:t>
            </a:r>
            <a:r>
              <a:rPr lang="ru-RU" dirty="0"/>
              <a:t>.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Центр талассотерапии медицинского факультета </a:t>
            </a:r>
            <a:r>
              <a:rPr lang="ru-RU" dirty="0" err="1" smtClean="0"/>
              <a:t>Загребского</a:t>
            </a:r>
            <a:r>
              <a:rPr lang="ru-RU" dirty="0" smtClean="0"/>
              <a:t> университета (Хорватия) на курорте </a:t>
            </a:r>
            <a:r>
              <a:rPr lang="ru-RU" dirty="0" err="1" smtClean="0"/>
              <a:t>Опатия</a:t>
            </a:r>
            <a:r>
              <a:rPr lang="ru-RU" dirty="0" smtClean="0"/>
              <a:t> и другие. 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363272" cy="34605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ABA858"/>
                </a:solidFill>
                <a:latin typeface="Trebuchet MS" panose="020B0603020202020204" pitchFamily="34" charset="0"/>
                <a:ea typeface="+mj-ea"/>
                <a:cs typeface="Myanmar Text" panose="020B0502040204020203" pitchFamily="34" charset="0"/>
              </a:defRPr>
            </a:lvl1pPr>
          </a:lstStyle>
          <a:p>
            <a:r>
              <a:rPr lang="ru-RU" sz="1900" dirty="0"/>
              <a:t>В развитие курортологии сделали свой вклад многие страны мира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81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6491064" cy="6021287"/>
          </a:xfrm>
        </p:spPr>
        <p:txBody>
          <a:bodyPr>
            <a:noAutofit/>
          </a:bodyPr>
          <a:lstStyle/>
          <a:p>
            <a:pPr marL="285750" indent="-285750"/>
            <a:r>
              <a:rPr lang="ru-RU" sz="1900" dirty="0" smtClean="0"/>
              <a:t>Первые научные исследования в России, посвященные изучению природных лечебных факторов, относятся к XVIII веку. </a:t>
            </a:r>
            <a:r>
              <a:rPr lang="ru-RU" sz="1900" b="1" dirty="0" smtClean="0"/>
              <a:t>С. Г. </a:t>
            </a:r>
            <a:r>
              <a:rPr lang="ru-RU" sz="1900" b="1" dirty="0" err="1" smtClean="0"/>
              <a:t>Гмелин</a:t>
            </a:r>
            <a:r>
              <a:rPr lang="ru-RU" sz="1900" b="1" dirty="0" smtClean="0"/>
              <a:t> </a:t>
            </a:r>
            <a:r>
              <a:rPr lang="ru-RU" sz="1900" dirty="0" smtClean="0"/>
              <a:t>исследовал состав липецких минеральных вод (1771 год), </a:t>
            </a:r>
            <a:r>
              <a:rPr lang="ru-RU" sz="1900" b="1" dirty="0" smtClean="0"/>
              <a:t>И.</a:t>
            </a:r>
            <a:r>
              <a:rPr lang="en-US" sz="1900" b="1" dirty="0" smtClean="0"/>
              <a:t> </a:t>
            </a:r>
            <a:r>
              <a:rPr lang="ru-RU" sz="1900" b="1" dirty="0" smtClean="0"/>
              <a:t>Ф.</a:t>
            </a:r>
            <a:r>
              <a:rPr lang="en-US" sz="1900" b="1" dirty="0" smtClean="0"/>
              <a:t> </a:t>
            </a:r>
            <a:r>
              <a:rPr lang="ru-RU" sz="1900" b="1" dirty="0" err="1" smtClean="0"/>
              <a:t>Гюльденштедт</a:t>
            </a:r>
            <a:r>
              <a:rPr lang="ru-RU" sz="1900" dirty="0" smtClean="0"/>
              <a:t> (1773 год) и </a:t>
            </a:r>
            <a:r>
              <a:rPr lang="ru-RU" sz="1900" b="1" dirty="0" smtClean="0"/>
              <a:t>П. С.</a:t>
            </a:r>
            <a:r>
              <a:rPr lang="en-US" sz="1900" b="1" dirty="0" smtClean="0"/>
              <a:t> </a:t>
            </a:r>
            <a:r>
              <a:rPr lang="ru-RU" sz="1900" b="1" dirty="0" smtClean="0"/>
              <a:t>Паллас</a:t>
            </a:r>
            <a:r>
              <a:rPr lang="ru-RU" sz="1900" dirty="0" smtClean="0"/>
              <a:t> (1793 год) описали природные ресурсы и свойства некоторых минеральных вод на Северном Кавказе. </a:t>
            </a:r>
            <a:r>
              <a:rPr lang="ru-RU" sz="1900" b="1" dirty="0" smtClean="0"/>
              <a:t>Ф. П. </a:t>
            </a:r>
            <a:r>
              <a:rPr lang="ru-RU" sz="1900" b="1" dirty="0" err="1" smtClean="0"/>
              <a:t>Гааз</a:t>
            </a:r>
            <a:r>
              <a:rPr lang="ru-RU" sz="1900" dirty="0" smtClean="0"/>
              <a:t> (1811 год) и </a:t>
            </a:r>
            <a:r>
              <a:rPr lang="ru-RU" sz="1900" b="1" dirty="0" smtClean="0"/>
              <a:t>А. П. </a:t>
            </a:r>
            <a:r>
              <a:rPr lang="ru-RU" sz="1900" b="1" dirty="0" err="1" smtClean="0"/>
              <a:t>Нелюбин</a:t>
            </a:r>
            <a:r>
              <a:rPr lang="ru-RU" sz="1900" dirty="0" smtClean="0"/>
              <a:t> (1825 год) положили начало научному исследованию Кавказских Минеральных Вод.</a:t>
            </a:r>
          </a:p>
          <a:p>
            <a:pPr marL="285750" indent="-285750"/>
            <a:r>
              <a:rPr lang="ru-RU" sz="1900" dirty="0" smtClean="0"/>
              <a:t>В 1855 году вышло в свет «Полное, систематическое, практическое описание минеральных вод, лечебных грязей и купаний в Российской империи» </a:t>
            </a:r>
            <a:r>
              <a:rPr lang="ru-RU" sz="1900" b="1" dirty="0" smtClean="0"/>
              <a:t>К. И.</a:t>
            </a:r>
            <a:r>
              <a:rPr lang="en-US" sz="1900" b="1" dirty="0" smtClean="0"/>
              <a:t> </a:t>
            </a:r>
            <a:r>
              <a:rPr lang="ru-RU" sz="1900" b="1" dirty="0" smtClean="0"/>
              <a:t>Грума</a:t>
            </a:r>
            <a:r>
              <a:rPr lang="ru-RU" sz="1900" dirty="0" smtClean="0"/>
              <a:t>. </a:t>
            </a:r>
          </a:p>
          <a:p>
            <a:pPr marL="285750" indent="-285750"/>
            <a:r>
              <a:rPr lang="ru-RU" sz="1900" dirty="0" smtClean="0"/>
              <a:t>Видные русские ученые XIX века – врачи, гидрогеологи, химики, климатологи – </a:t>
            </a:r>
            <a:r>
              <a:rPr lang="ru-RU" sz="1900" b="1" dirty="0" smtClean="0"/>
              <a:t>Ф.</a:t>
            </a:r>
            <a:r>
              <a:rPr lang="en-US" sz="1900" b="1" dirty="0" smtClean="0"/>
              <a:t> </a:t>
            </a:r>
            <a:r>
              <a:rPr lang="ru-RU" sz="1900" b="1" dirty="0" smtClean="0"/>
              <a:t>А. </a:t>
            </a:r>
            <a:r>
              <a:rPr lang="ru-RU" sz="1900" b="1" dirty="0" err="1" smtClean="0"/>
              <a:t>Баталин</a:t>
            </a:r>
            <a:r>
              <a:rPr lang="ru-RU" sz="1900" dirty="0" smtClean="0"/>
              <a:t>, </a:t>
            </a:r>
            <a:r>
              <a:rPr lang="ru-RU" sz="1900" b="1" dirty="0" smtClean="0"/>
              <a:t>В. И. Вернадский, А. П. Герасимов, Н. Н. Славянов</a:t>
            </a:r>
            <a:r>
              <a:rPr lang="ru-RU" sz="1900" dirty="0" smtClean="0"/>
              <a:t> и другие, выступая на съездах и в печати, пропагандировали идеи развития курортного дела в России, изучения и широкого лечебного применения курортных факторов. </a:t>
            </a:r>
          </a:p>
          <a:p>
            <a:endParaRPr lang="ru-RU" sz="1900" dirty="0"/>
          </a:p>
        </p:txBody>
      </p:sp>
      <p:pic>
        <p:nvPicPr>
          <p:cNvPr id="4" name="Picture 2" descr="https://upload.wikimedia.org/wikipedia/commons/thumb/2/21/Nelubin_red_v01.jpg/330px-Nelubin_red_v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24743"/>
            <a:ext cx="1872208" cy="26551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76256" y="3789040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А. П.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Нелюбин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57200" y="274638"/>
            <a:ext cx="8363272" cy="34605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ABA858"/>
                </a:solidFill>
                <a:latin typeface="Trebuchet MS" panose="020B0603020202020204" pitchFamily="34" charset="0"/>
                <a:ea typeface="+mj-ea"/>
                <a:cs typeface="Myanmar Text" panose="020B0502040204020203" pitchFamily="34" charset="0"/>
              </a:defRPr>
            </a:lvl1pPr>
          </a:lstStyle>
          <a:p>
            <a:r>
              <a:rPr lang="ru-RU" dirty="0"/>
              <a:t>Вклад России в развитие курортологии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555" y="346820"/>
            <a:ext cx="7938885" cy="1267814"/>
          </a:xfrm>
        </p:spPr>
        <p:txBody>
          <a:bodyPr>
            <a:noAutofit/>
          </a:bodyPr>
          <a:lstStyle/>
          <a:p>
            <a:r>
              <a:rPr lang="ru-RU" sz="2400" dirty="0" smtClean="0"/>
              <a:t>Интегрирующую международную роль в развитии курортного дела, климатологии, </a:t>
            </a:r>
            <a:r>
              <a:rPr lang="ru-RU" sz="2400" dirty="0" err="1" smtClean="0"/>
              <a:t>термализма</a:t>
            </a:r>
            <a:r>
              <a:rPr lang="ru-RU" sz="2400" dirty="0" smtClean="0"/>
              <a:t>, </a:t>
            </a:r>
            <a:r>
              <a:rPr lang="ru-RU" sz="2400" dirty="0" err="1" smtClean="0"/>
              <a:t>спа</a:t>
            </a:r>
            <a:r>
              <a:rPr lang="ru-RU" sz="2400" dirty="0" smtClean="0"/>
              <a:t>-технологий и создании современных бальнеологических комплексов играет </a:t>
            </a:r>
            <a:r>
              <a:rPr lang="ru-RU" sz="2400" b="1" dirty="0" smtClean="0"/>
              <a:t>ФЕМТЕК</a:t>
            </a:r>
            <a:r>
              <a:rPr lang="ru-RU" sz="2400" dirty="0" smtClean="0"/>
              <a:t>, созданный в сентябре </a:t>
            </a:r>
            <a:r>
              <a:rPr lang="ru-RU" sz="2400" b="1" dirty="0" smtClean="0"/>
              <a:t>1937 г.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517" y="3069493"/>
            <a:ext cx="1526631" cy="2087699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85" y="2082953"/>
            <a:ext cx="818190" cy="818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79" y="2082953"/>
            <a:ext cx="818190" cy="818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86" y="2083708"/>
            <a:ext cx="818190" cy="8181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309" y="2077687"/>
            <a:ext cx="818190" cy="8181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16" y="2082953"/>
            <a:ext cx="817200" cy="817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502" y="2082953"/>
            <a:ext cx="817200" cy="817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22" y="2082953"/>
            <a:ext cx="818190" cy="8181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81" y="2914082"/>
            <a:ext cx="818190" cy="818190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23" y="2942317"/>
            <a:ext cx="732990" cy="732990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85" y="2916967"/>
            <a:ext cx="815305" cy="8153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593" y="2909894"/>
            <a:ext cx="818190" cy="8181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616" y="2905201"/>
            <a:ext cx="817200" cy="8172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970" y="2910460"/>
            <a:ext cx="817200" cy="8172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8" y="3745093"/>
            <a:ext cx="817200" cy="8172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17" y="3741724"/>
            <a:ext cx="817200" cy="8172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71" y="3741491"/>
            <a:ext cx="817200" cy="8172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455" y="3740214"/>
            <a:ext cx="817200" cy="8172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474" y="3740507"/>
            <a:ext cx="817200" cy="8172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24" y="3783003"/>
            <a:ext cx="734400" cy="7344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38" y="4570338"/>
            <a:ext cx="817200" cy="8172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748" y="4572849"/>
            <a:ext cx="817200" cy="8172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74" y="4567910"/>
            <a:ext cx="817200" cy="8172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846" y="4566467"/>
            <a:ext cx="817200" cy="8172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372" y="4566467"/>
            <a:ext cx="817200" cy="8172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18" y="4562840"/>
            <a:ext cx="817200" cy="8172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0" y="5397166"/>
            <a:ext cx="817200" cy="8172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37" y="5396354"/>
            <a:ext cx="817200" cy="8172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33" y="5394329"/>
            <a:ext cx="817200" cy="8172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56" y="5396591"/>
            <a:ext cx="817200" cy="8172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114" y="5394329"/>
            <a:ext cx="817200" cy="8172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31" y="5394329"/>
            <a:ext cx="817200" cy="8172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990" y="5389093"/>
            <a:ext cx="817200" cy="8172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453" y="5388725"/>
            <a:ext cx="817200" cy="8172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675" y="5380040"/>
            <a:ext cx="817200" cy="8172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56" y="5380040"/>
            <a:ext cx="817200" cy="8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71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4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6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8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2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4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6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2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4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6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8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0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200"/>
                            </p:stCondLst>
                            <p:childTnLst>
                              <p:par>
                                <p:cTn id="1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6400"/>
                            </p:stCondLst>
                            <p:childTnLst>
                              <p:par>
                                <p:cTn id="1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66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800"/>
                            </p:stCondLst>
                            <p:childTnLst>
                              <p:par>
                                <p:cTn id="1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000"/>
                            </p:stCondLst>
                            <p:childTnLst>
                              <p:par>
                                <p:cTn id="1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7200"/>
                            </p:stCondLst>
                            <p:childTnLst>
                              <p:par>
                                <p:cTn id="1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7400"/>
                            </p:stCondLst>
                            <p:childTnLst>
                              <p:par>
                                <p:cTn id="1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760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7800"/>
                            </p:stCondLst>
                            <p:childTnLst>
                              <p:par>
                                <p:cTn id="2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000"/>
                            </p:stCondLst>
                            <p:childTnLst>
                              <p:par>
                                <p:cTn id="2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908720"/>
            <a:ext cx="619268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/>
              <a:t>Значительное влияние на формирование клинических основ курортологии оказали </a:t>
            </a:r>
            <a:r>
              <a:rPr lang="ru-RU" sz="1900" b="1" dirty="0" smtClean="0"/>
              <a:t>Г. А. Захарьин, Н.</a:t>
            </a:r>
            <a:r>
              <a:rPr lang="en-US" sz="1900" b="1" dirty="0" smtClean="0"/>
              <a:t> </a:t>
            </a:r>
            <a:r>
              <a:rPr lang="ru-RU" sz="1900" b="1" dirty="0" smtClean="0"/>
              <a:t>И.</a:t>
            </a:r>
            <a:r>
              <a:rPr lang="en-US" sz="1900" b="1" dirty="0" smtClean="0"/>
              <a:t> </a:t>
            </a:r>
            <a:r>
              <a:rPr lang="ru-RU" sz="1900" b="1" dirty="0" smtClean="0"/>
              <a:t>Пирогов, С.</a:t>
            </a:r>
            <a:r>
              <a:rPr lang="en-US" sz="1900" b="1" dirty="0" smtClean="0"/>
              <a:t> </a:t>
            </a:r>
            <a:r>
              <a:rPr lang="ru-RU" sz="1900" b="1" dirty="0" smtClean="0"/>
              <a:t>С. </a:t>
            </a:r>
            <a:r>
              <a:rPr lang="ru-RU" sz="1900" b="1" dirty="0" err="1" smtClean="0"/>
              <a:t>Налбандов</a:t>
            </a:r>
            <a:r>
              <a:rPr lang="ru-RU" sz="1900" b="1" dirty="0" smtClean="0"/>
              <a:t>,  Н.</a:t>
            </a:r>
            <a:r>
              <a:rPr lang="en-US" sz="1900" b="1" dirty="0" smtClean="0"/>
              <a:t> </a:t>
            </a:r>
            <a:r>
              <a:rPr lang="ru-RU" sz="1900" b="1" dirty="0" smtClean="0"/>
              <a:t>Н. Бурденко</a:t>
            </a:r>
            <a:r>
              <a:rPr lang="ru-RU" sz="1900" dirty="0" smtClean="0"/>
              <a:t> и другие ученые.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 smtClean="0"/>
              <a:t>Грязелечение в Крыму стало основой российской научной школы </a:t>
            </a:r>
            <a:r>
              <a:rPr lang="ru-RU" sz="1900" b="1" dirty="0" err="1" smtClean="0"/>
              <a:t>пелоидотерапии</a:t>
            </a:r>
            <a:r>
              <a:rPr lang="ru-RU" sz="1900" b="1" dirty="0" smtClean="0"/>
              <a:t>. В 1828 году в Саках открылся первый в мире грязевой курорт</a:t>
            </a:r>
            <a:r>
              <a:rPr lang="ru-RU" sz="1900" dirty="0" smtClean="0"/>
              <a:t>. В период Крымской войны (1853—1856 годы) по предложению Н. И. Пирогова в Саках стали практиковать лечение грязями раненных в позвоночник и спинной мозг.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/>
              <a:t>Профессор-курортолог </a:t>
            </a:r>
            <a:r>
              <a:rPr lang="ru-RU" sz="1900" b="1" dirty="0" smtClean="0"/>
              <a:t>С. С. </a:t>
            </a:r>
            <a:r>
              <a:rPr lang="ru-RU" sz="1900" b="1" dirty="0" err="1" smtClean="0"/>
              <a:t>Налбандов</a:t>
            </a:r>
            <a:r>
              <a:rPr lang="ru-RU" sz="1900" b="1" dirty="0" smtClean="0"/>
              <a:t> </a:t>
            </a:r>
            <a:r>
              <a:rPr lang="ru-RU" sz="1900" dirty="0" smtClean="0"/>
              <a:t>и академик </a:t>
            </a:r>
            <a:r>
              <a:rPr lang="ru-RU" sz="1900" b="1" dirty="0" smtClean="0"/>
              <a:t>Н.</a:t>
            </a:r>
            <a:r>
              <a:rPr lang="en-US" sz="1900" b="1" dirty="0" smtClean="0"/>
              <a:t> </a:t>
            </a:r>
            <a:r>
              <a:rPr lang="ru-RU" sz="1900" b="1" dirty="0" smtClean="0"/>
              <a:t>Н. Бурденко</a:t>
            </a:r>
            <a:r>
              <a:rPr lang="ru-RU" sz="1900" dirty="0" smtClean="0"/>
              <a:t>, основоположник нейрохирургии в России, разработали научные основы грязелечения. В </a:t>
            </a:r>
            <a:r>
              <a:rPr lang="ru-RU" sz="1900" dirty="0" err="1" smtClean="0"/>
              <a:t>Сакском</a:t>
            </a:r>
            <a:r>
              <a:rPr lang="ru-RU" sz="1900" dirty="0" smtClean="0"/>
              <a:t> санатории им.</a:t>
            </a:r>
            <a:r>
              <a:rPr lang="en-US" sz="1900" dirty="0" smtClean="0"/>
              <a:t> </a:t>
            </a:r>
            <a:r>
              <a:rPr lang="ru-RU" sz="1900" dirty="0" smtClean="0"/>
              <a:t>Н.</a:t>
            </a:r>
            <a:r>
              <a:rPr lang="en-US" sz="1900" dirty="0" smtClean="0"/>
              <a:t> </a:t>
            </a:r>
            <a:r>
              <a:rPr lang="ru-RU" sz="1900" dirty="0" smtClean="0"/>
              <a:t>Н.</a:t>
            </a:r>
            <a:r>
              <a:rPr lang="en-US" sz="1900" dirty="0" smtClean="0"/>
              <a:t> </a:t>
            </a:r>
            <a:r>
              <a:rPr lang="ru-RU" sz="1900" dirty="0" smtClean="0"/>
              <a:t>Бурденко были разработаны уникальные методы грязелечения больных с травматической болезнью спинного мозга.</a:t>
            </a:r>
            <a:endParaRPr lang="ru-RU" sz="19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363272" cy="34605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ABA858"/>
                </a:solidFill>
                <a:latin typeface="Trebuchet MS" panose="020B0603020202020204" pitchFamily="34" charset="0"/>
                <a:ea typeface="+mj-ea"/>
                <a:cs typeface="Myanmar Text" panose="020B0502040204020203" pitchFamily="34" charset="0"/>
              </a:defRPr>
            </a:lvl1pPr>
          </a:lstStyle>
          <a:p>
            <a:r>
              <a:rPr lang="ru-RU" dirty="0"/>
              <a:t>Вклад России в развитие курортологии</a:t>
            </a:r>
          </a:p>
        </p:txBody>
      </p:sp>
      <p:pic>
        <p:nvPicPr>
          <p:cNvPr id="1028" name="Picture 4" descr="http://www.volgmed.ru/uploads/files/2011-12/8621-n_i_pirogo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196" y="1124744"/>
            <a:ext cx="1976620" cy="26413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651180" y="3766106"/>
            <a:ext cx="237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Н. И. Пирогов</a:t>
            </a:r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38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908720"/>
            <a:ext cx="6306861" cy="5516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50" dirty="0" smtClean="0"/>
              <a:t>Значительную роль в создании теоретических основ курортологии сыграла советская физиологическая школа </a:t>
            </a:r>
            <a:r>
              <a:rPr lang="ru-RU" sz="2350" b="1" dirty="0" smtClean="0"/>
              <a:t>И.</a:t>
            </a:r>
            <a:r>
              <a:rPr lang="en-US" sz="2350" b="1" dirty="0" smtClean="0"/>
              <a:t> </a:t>
            </a:r>
            <a:r>
              <a:rPr lang="ru-RU" sz="2350" b="1" dirty="0" smtClean="0"/>
              <a:t>П.</a:t>
            </a:r>
            <a:r>
              <a:rPr lang="en-US" sz="2350" b="1" dirty="0" smtClean="0"/>
              <a:t> </a:t>
            </a:r>
            <a:r>
              <a:rPr lang="ru-RU" sz="2350" b="1" dirty="0" smtClean="0"/>
              <a:t>Павлова</a:t>
            </a:r>
            <a:r>
              <a:rPr lang="ru-RU" sz="2350" dirty="0" smtClean="0"/>
              <a:t>. Показано избирательное действие физических факторов на различные органы и ткани организма человека, в том числе и при разных формах патологии. Установлено наиболее благоприятное действие малых доз лечебных физических факторов, как естественных, так и получаемых искусственно.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350" dirty="0" smtClean="0"/>
              <a:t>В развитие курортов Кавказских Минеральных Вод, их техническое благоустройство, привлечение научных сил важный вклад внес </a:t>
            </a:r>
            <a:r>
              <a:rPr lang="ru-RU" sz="2350" b="1" dirty="0" smtClean="0"/>
              <a:t>С. А. Смирнов</a:t>
            </a:r>
            <a:r>
              <a:rPr lang="ru-RU" sz="2350" dirty="0" smtClean="0"/>
              <a:t>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363272" cy="34605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ABA858"/>
                </a:solidFill>
                <a:latin typeface="Trebuchet MS" panose="020B0603020202020204" pitchFamily="34" charset="0"/>
                <a:ea typeface="+mj-ea"/>
                <a:cs typeface="Myanmar Text" panose="020B0502040204020203" pitchFamily="34" charset="0"/>
              </a:defRPr>
            </a:lvl1pPr>
          </a:lstStyle>
          <a:p>
            <a:r>
              <a:rPr lang="ru-RU" dirty="0"/>
              <a:t>Вклад России в развитие курортологии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34" y="1015027"/>
            <a:ext cx="1919038" cy="27020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34" y="3945260"/>
            <a:ext cx="1919038" cy="24360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12692" y="3412778"/>
            <a:ext cx="1299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 П. Павлов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7837" y="6021288"/>
            <a:ext cx="1425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С. А. Смирнов</a:t>
            </a: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359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980728"/>
            <a:ext cx="59046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 конце XIX века были начаты первые изыскания по гидрогеологии. Горный инженер </a:t>
            </a:r>
            <a:r>
              <a:rPr lang="ru-RU" sz="2400" b="1" dirty="0"/>
              <a:t>М. В. Сергеев </a:t>
            </a:r>
            <a:r>
              <a:rPr lang="ru-RU" sz="2400" dirty="0"/>
              <a:t>с 1885 года исследовал гидроминеральные ресурсы Липецка, Ессентуков, Железноводска, Сочи, Саки, Старой Руссы и других курортов. </a:t>
            </a:r>
            <a:endParaRPr lang="ru-RU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Значительную </a:t>
            </a:r>
            <a:r>
              <a:rPr lang="ru-RU" sz="2400" dirty="0"/>
              <a:t>роль в становлении климатологии, как самостоятельной дисциплины, сыграли труды русского климатолога </a:t>
            </a:r>
            <a:r>
              <a:rPr lang="ru-RU" sz="2400" b="1" dirty="0" smtClean="0"/>
              <a:t> А</a:t>
            </a:r>
            <a:r>
              <a:rPr lang="ru-RU" sz="2400" b="1" dirty="0"/>
              <a:t>. И. </a:t>
            </a:r>
            <a:r>
              <a:rPr lang="ru-RU" sz="2400" b="1" dirty="0" err="1"/>
              <a:t>Воейкова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363272" cy="34605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ABA858"/>
                </a:solidFill>
                <a:latin typeface="Trebuchet MS" panose="020B0603020202020204" pitchFamily="34" charset="0"/>
                <a:ea typeface="+mj-ea"/>
                <a:cs typeface="Myanmar Text" panose="020B0502040204020203" pitchFamily="34" charset="0"/>
              </a:defRPr>
            </a:lvl1pPr>
          </a:lstStyle>
          <a:p>
            <a:r>
              <a:rPr lang="ru-RU" dirty="0"/>
              <a:t>Вклад России в развитие курортологии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124744"/>
            <a:ext cx="2111372" cy="25758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588224" y="371703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А. И.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Воейков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764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764704"/>
            <a:ext cx="698477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alibri" pitchFamily="34" charset="0"/>
              <a:buChar char="•"/>
            </a:pPr>
            <a:r>
              <a:rPr lang="ru-RU" sz="1950" dirty="0" smtClean="0"/>
              <a:t>В 1926 году  создан Центральный Институт курортологии, основателем и первым руководителем  которого стал Г.</a:t>
            </a:r>
            <a:r>
              <a:rPr lang="en-US" sz="1950" dirty="0" smtClean="0"/>
              <a:t> </a:t>
            </a:r>
            <a:r>
              <a:rPr lang="ru-RU" sz="1950" dirty="0" smtClean="0"/>
              <a:t>М.</a:t>
            </a:r>
            <a:r>
              <a:rPr lang="en-US" sz="1950" dirty="0" smtClean="0"/>
              <a:t> </a:t>
            </a:r>
            <a:r>
              <a:rPr lang="ru-RU" sz="1950" dirty="0" smtClean="0"/>
              <a:t>Данишевский.</a:t>
            </a:r>
          </a:p>
          <a:p>
            <a:pPr marL="285750" indent="-285750">
              <a:spcBef>
                <a:spcPts val="1200"/>
              </a:spcBef>
              <a:buFont typeface="Calibri" pitchFamily="34" charset="0"/>
              <a:buChar char="•"/>
            </a:pPr>
            <a:r>
              <a:rPr lang="ru-RU" sz="1950" dirty="0" smtClean="0"/>
              <a:t>Работами ученых Института Александровым В.А., Ивановым</a:t>
            </a:r>
            <a:r>
              <a:rPr lang="en-US" sz="1950" dirty="0" smtClean="0"/>
              <a:t> </a:t>
            </a:r>
            <a:r>
              <a:rPr lang="ru-RU" sz="1950" dirty="0" smtClean="0"/>
              <a:t>В.</a:t>
            </a:r>
            <a:r>
              <a:rPr lang="en-US" sz="1950" dirty="0" smtClean="0"/>
              <a:t> </a:t>
            </a:r>
            <a:r>
              <a:rPr lang="ru-RU" sz="1950" dirty="0" smtClean="0"/>
              <a:t>В., </a:t>
            </a:r>
            <a:r>
              <a:rPr lang="ru-RU" sz="1950" dirty="0" err="1" smtClean="0"/>
              <a:t>Овчинниковым</a:t>
            </a:r>
            <a:r>
              <a:rPr lang="en-US" sz="1950" dirty="0" smtClean="0"/>
              <a:t> </a:t>
            </a:r>
            <a:r>
              <a:rPr lang="ru-RU" sz="1950" dirty="0" smtClean="0"/>
              <a:t>А.</a:t>
            </a:r>
            <a:r>
              <a:rPr lang="en-US" sz="1950" dirty="0" smtClean="0"/>
              <a:t> </a:t>
            </a:r>
            <a:r>
              <a:rPr lang="ru-RU" sz="1950" dirty="0" smtClean="0"/>
              <a:t>М., Толстихиным</a:t>
            </a:r>
            <a:r>
              <a:rPr lang="en-US" sz="1950" dirty="0" smtClean="0"/>
              <a:t> </a:t>
            </a:r>
            <a:r>
              <a:rPr lang="ru-RU" sz="1950" dirty="0" smtClean="0"/>
              <a:t>Н.</a:t>
            </a:r>
            <a:r>
              <a:rPr lang="en-US" sz="1950" dirty="0" smtClean="0"/>
              <a:t> </a:t>
            </a:r>
            <a:r>
              <a:rPr lang="ru-RU" sz="1950" dirty="0" smtClean="0"/>
              <a:t>И., </a:t>
            </a:r>
            <a:r>
              <a:rPr lang="ru-RU" sz="1950" dirty="0" err="1" smtClean="0"/>
              <a:t>Адиловым</a:t>
            </a:r>
            <a:r>
              <a:rPr lang="en-US" sz="1950" dirty="0" smtClean="0"/>
              <a:t> </a:t>
            </a:r>
            <a:r>
              <a:rPr lang="ru-RU" sz="1950" dirty="0" smtClean="0"/>
              <a:t>В.</a:t>
            </a:r>
            <a:r>
              <a:rPr lang="en-US" sz="1950" dirty="0" smtClean="0"/>
              <a:t> </a:t>
            </a:r>
            <a:r>
              <a:rPr lang="ru-RU" sz="1950" dirty="0" smtClean="0"/>
              <a:t>Б. разработана классификация подземных минеральных вод, изданы карты месторождений минеральных вод и грязей; определены лечебные и столовые минеральные воды, пригодные для разлива в бутылки, утвержден ГОСТ на них. Григорьевым</a:t>
            </a:r>
            <a:r>
              <a:rPr lang="en-US" sz="1950" dirty="0" smtClean="0"/>
              <a:t> </a:t>
            </a:r>
            <a:r>
              <a:rPr lang="ru-RU" sz="1950" dirty="0" smtClean="0"/>
              <a:t>И.</a:t>
            </a:r>
            <a:r>
              <a:rPr lang="en-US" sz="1950" dirty="0" smtClean="0"/>
              <a:t> </a:t>
            </a:r>
            <a:r>
              <a:rPr lang="ru-RU" sz="1950" dirty="0" smtClean="0"/>
              <a:t>И. и его сотрудниками исследованы климатические ресурсы многих курортов. Олиференко</a:t>
            </a:r>
            <a:r>
              <a:rPr lang="en-US" sz="1950" dirty="0" smtClean="0"/>
              <a:t> </a:t>
            </a:r>
            <a:r>
              <a:rPr lang="ru-RU" sz="1950" dirty="0" smtClean="0"/>
              <a:t>В.</a:t>
            </a:r>
            <a:r>
              <a:rPr lang="en-US" sz="1950" dirty="0" smtClean="0"/>
              <a:t> </a:t>
            </a:r>
            <a:r>
              <a:rPr lang="ru-RU" sz="1950" dirty="0" smtClean="0"/>
              <a:t>Т., Сорокиной</a:t>
            </a:r>
            <a:r>
              <a:rPr lang="en-US" sz="1950" dirty="0" smtClean="0"/>
              <a:t> </a:t>
            </a:r>
            <a:r>
              <a:rPr lang="ru-RU" sz="1950" dirty="0" smtClean="0"/>
              <a:t>Е.</a:t>
            </a:r>
            <a:r>
              <a:rPr lang="en-US" sz="1950" dirty="0" smtClean="0"/>
              <a:t> </a:t>
            </a:r>
            <a:r>
              <a:rPr lang="ru-RU" sz="1950" dirty="0" smtClean="0"/>
              <a:t>И., Давыдовой</a:t>
            </a:r>
            <a:r>
              <a:rPr lang="en-US" sz="1950" dirty="0" smtClean="0"/>
              <a:t> </a:t>
            </a:r>
            <a:r>
              <a:rPr lang="ru-RU" sz="1950" dirty="0" smtClean="0"/>
              <a:t>О.</a:t>
            </a:r>
            <a:r>
              <a:rPr lang="en-US" sz="1950" dirty="0" smtClean="0"/>
              <a:t> </a:t>
            </a:r>
            <a:r>
              <a:rPr lang="ru-RU" sz="1950" dirty="0" smtClean="0"/>
              <a:t>Б., </a:t>
            </a:r>
            <a:r>
              <a:rPr lang="ru-RU" sz="1950" dirty="0" err="1" smtClean="0"/>
              <a:t>Карачевцевой</a:t>
            </a:r>
            <a:r>
              <a:rPr lang="en-US" sz="1950" dirty="0" smtClean="0"/>
              <a:t> </a:t>
            </a:r>
            <a:r>
              <a:rPr lang="ru-RU" sz="1950" dirty="0" smtClean="0"/>
              <a:t>Т.</a:t>
            </a:r>
            <a:r>
              <a:rPr lang="en-US" sz="1950" dirty="0" smtClean="0"/>
              <a:t> </a:t>
            </a:r>
            <a:r>
              <a:rPr lang="ru-RU" sz="1950" dirty="0" smtClean="0"/>
              <a:t>В., Князевой</a:t>
            </a:r>
            <a:r>
              <a:rPr lang="en-US" sz="1950" dirty="0" smtClean="0"/>
              <a:t> </a:t>
            </a:r>
            <a:r>
              <a:rPr lang="ru-RU" sz="1950" dirty="0" smtClean="0"/>
              <a:t>Т.</a:t>
            </a:r>
            <a:r>
              <a:rPr lang="en-US" sz="1950" dirty="0" smtClean="0"/>
              <a:t> </a:t>
            </a:r>
            <a:r>
              <a:rPr lang="ru-RU" sz="1950" dirty="0" smtClean="0"/>
              <a:t>А., Хан</a:t>
            </a:r>
            <a:r>
              <a:rPr lang="en-US" sz="1950" dirty="0" smtClean="0"/>
              <a:t> </a:t>
            </a:r>
            <a:r>
              <a:rPr lang="ru-RU" sz="1950" dirty="0" smtClean="0"/>
              <a:t>М.</a:t>
            </a:r>
            <a:r>
              <a:rPr lang="en-US" sz="1950" dirty="0" smtClean="0"/>
              <a:t> </a:t>
            </a:r>
            <a:r>
              <a:rPr lang="ru-RU" sz="1950" dirty="0" smtClean="0"/>
              <a:t>А., Туровой</a:t>
            </a:r>
            <a:r>
              <a:rPr lang="en-US" sz="1950" dirty="0" smtClean="0"/>
              <a:t> </a:t>
            </a:r>
            <a:r>
              <a:rPr lang="ru-RU" sz="1950" dirty="0" smtClean="0"/>
              <a:t>Е.</a:t>
            </a:r>
            <a:r>
              <a:rPr lang="en-US" sz="1950" dirty="0" smtClean="0"/>
              <a:t> </a:t>
            </a:r>
            <a:r>
              <a:rPr lang="ru-RU" sz="1950" dirty="0" smtClean="0"/>
              <a:t>А., Стрелковой</a:t>
            </a:r>
            <a:r>
              <a:rPr lang="en-US" sz="1950" dirty="0" smtClean="0"/>
              <a:t> </a:t>
            </a:r>
            <a:r>
              <a:rPr lang="ru-RU" sz="1950" dirty="0" smtClean="0"/>
              <a:t>Н.</a:t>
            </a:r>
            <a:r>
              <a:rPr lang="en-US" sz="1950" dirty="0" smtClean="0"/>
              <a:t> </a:t>
            </a:r>
            <a:r>
              <a:rPr lang="ru-RU" sz="1950" dirty="0" smtClean="0"/>
              <a:t>И.  разработаны теоретические основы бальнеотерапии, грязелечения, медицинской климатологии и соответствующие лечебные методы, оригинальные способы приготовления искусственных минеральных вод</a:t>
            </a:r>
            <a:r>
              <a:rPr lang="ru-RU" sz="1950" dirty="0"/>
              <a:t>,</a:t>
            </a:r>
            <a:r>
              <a:rPr lang="ru-RU" sz="1950" dirty="0" smtClean="0"/>
              <a:t> предложены новые методы </a:t>
            </a:r>
            <a:r>
              <a:rPr lang="ru-RU" sz="1950" dirty="0" err="1" smtClean="0"/>
              <a:t>радонотерапии</a:t>
            </a:r>
            <a:r>
              <a:rPr lang="ru-RU" sz="1950" dirty="0" smtClean="0"/>
              <a:t>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88640"/>
            <a:ext cx="8316416" cy="40466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ABA858"/>
                </a:solidFill>
                <a:latin typeface="Trebuchet MS" panose="020B0603020202020204" pitchFamily="34" charset="0"/>
                <a:ea typeface="+mj-ea"/>
                <a:cs typeface="Myanmar Text" panose="020B0502040204020203" pitchFamily="34" charset="0"/>
              </a:defRPr>
            </a:lvl1pPr>
          </a:lstStyle>
          <a:p>
            <a:r>
              <a:rPr lang="ru-RU" dirty="0"/>
              <a:t>Вклад России в развитие курортологии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94" y="2818429"/>
            <a:ext cx="1518477" cy="16780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611" y="895326"/>
            <a:ext cx="1513860" cy="15138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194" y="0"/>
            <a:ext cx="1037806" cy="98072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4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520" y="692696"/>
            <a:ext cx="842493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/>
              <a:t>В </a:t>
            </a:r>
            <a:r>
              <a:rPr lang="ru-RU" sz="2600" b="1" dirty="0" smtClean="0"/>
              <a:t>1925</a:t>
            </a:r>
            <a:r>
              <a:rPr lang="ru-RU" sz="2600" dirty="0" smtClean="0"/>
              <a:t>  году учреждено  Московское</a:t>
            </a:r>
            <a:br>
              <a:rPr lang="ru-RU" sz="2600" dirty="0" smtClean="0"/>
            </a:br>
            <a:r>
              <a:rPr lang="ru-RU" sz="2600" dirty="0" smtClean="0"/>
              <a:t>научно-курортное общество, которое</a:t>
            </a:r>
            <a:br>
              <a:rPr lang="ru-RU" sz="2600" dirty="0" smtClean="0"/>
            </a:br>
            <a:r>
              <a:rPr lang="ru-RU" sz="2600" dirty="0" smtClean="0"/>
              <a:t>в </a:t>
            </a:r>
            <a:r>
              <a:rPr lang="ru-RU" sz="2600" b="1" dirty="0" smtClean="0"/>
              <a:t>1936</a:t>
            </a:r>
            <a:r>
              <a:rPr lang="ru-RU" sz="2600" dirty="0" smtClean="0"/>
              <a:t> году  преобразовано во</a:t>
            </a:r>
            <a:br>
              <a:rPr lang="ru-RU" sz="2600" dirty="0" smtClean="0"/>
            </a:br>
            <a:r>
              <a:rPr lang="ru-RU" sz="2600" dirty="0" smtClean="0"/>
              <a:t>Всесоюзное научно-курортное</a:t>
            </a:r>
            <a:br>
              <a:rPr lang="ru-RU" sz="2600" dirty="0" smtClean="0"/>
            </a:br>
            <a:r>
              <a:rPr lang="ru-RU" sz="2600" dirty="0" smtClean="0"/>
              <a:t>общество.  В </a:t>
            </a:r>
            <a:r>
              <a:rPr lang="ru-RU" sz="2600" b="1" dirty="0" smtClean="0"/>
              <a:t>1952</a:t>
            </a:r>
            <a:r>
              <a:rPr lang="ru-RU" sz="2600" dirty="0" smtClean="0"/>
              <a:t> году создано</a:t>
            </a:r>
            <a:br>
              <a:rPr lang="ru-RU" sz="2600" dirty="0" smtClean="0"/>
            </a:br>
            <a:r>
              <a:rPr lang="ru-RU" sz="2600" dirty="0" smtClean="0"/>
              <a:t>объединенное  Всесоюзное общество</a:t>
            </a:r>
            <a:br>
              <a:rPr lang="ru-RU" sz="2600" dirty="0" smtClean="0"/>
            </a:br>
            <a:r>
              <a:rPr lang="ru-RU" sz="2600" dirty="0" smtClean="0"/>
              <a:t>физиотерапевтов и курортологов.</a:t>
            </a:r>
            <a:br>
              <a:rPr lang="ru-RU" sz="2600" dirty="0" smtClean="0"/>
            </a:br>
            <a:r>
              <a:rPr lang="ru-RU" sz="2600" dirty="0" smtClean="0"/>
              <a:t>Печатный орган общества – журнал «Вопросы курортологии, физиотерапии и лечебной физической культуры» (основан в </a:t>
            </a:r>
            <a:r>
              <a:rPr lang="ru-RU" sz="2600" b="1" dirty="0" smtClean="0"/>
              <a:t>1923</a:t>
            </a:r>
            <a:r>
              <a:rPr lang="ru-RU" sz="2600" dirty="0" smtClean="0"/>
              <a:t> году). С </a:t>
            </a:r>
            <a:r>
              <a:rPr lang="ru-RU" sz="2600" b="1" dirty="0" smtClean="0"/>
              <a:t>1996</a:t>
            </a:r>
            <a:r>
              <a:rPr lang="ru-RU" sz="2600" dirty="0" smtClean="0"/>
              <a:t> года функционирует  Национальная Курортная Ассоциация, которая способствует научному развитию курортологии, внедрению научных достижений в практику санаториев, популяризации курортов среди населения. </a:t>
            </a:r>
            <a:endParaRPr lang="ru-RU" sz="26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188640"/>
            <a:ext cx="8316416" cy="40466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ABA858"/>
                </a:solidFill>
                <a:latin typeface="Trebuchet MS" panose="020B0603020202020204" pitchFamily="34" charset="0"/>
                <a:ea typeface="+mj-ea"/>
                <a:cs typeface="Myanmar Text" panose="020B0502040204020203" pitchFamily="34" charset="0"/>
              </a:defRPr>
            </a:lvl1pPr>
          </a:lstStyle>
          <a:p>
            <a:r>
              <a:rPr lang="ru-RU" dirty="0"/>
              <a:t>Вклад России в развитие курортологии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194" y="0"/>
            <a:ext cx="1037806" cy="9807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88" y="781944"/>
            <a:ext cx="2483768" cy="24837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92696"/>
            <a:ext cx="8435280" cy="594928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ru-RU" sz="2300" dirty="0" smtClean="0"/>
              <a:t>Почти 300</a:t>
            </a:r>
            <a:r>
              <a:rPr lang="en-US" sz="2300" dirty="0" smtClean="0"/>
              <a:t>-</a:t>
            </a:r>
            <a:r>
              <a:rPr lang="ru-RU" sz="2300" dirty="0" smtClean="0"/>
              <a:t>летняя история Российских курортов и курортологии демонстрирует динамичное  развитие и перспективы. Научные исследования  последних лет показали значительные возможности курортной медицины как в восстановлении здоровья больных, сохранении здоровья здоровых  так и перспективы в продлении активной  жизни стареющего населения.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ru-RU" sz="2300" dirty="0" smtClean="0"/>
              <a:t>Для охраны здоровья здоровых имеют значение результаты исследований по влиянию </a:t>
            </a:r>
            <a:r>
              <a:rPr lang="ru-RU" sz="2300" dirty="0" err="1" smtClean="0"/>
              <a:t>немедикаментозных</a:t>
            </a:r>
            <a:r>
              <a:rPr lang="ru-RU" sz="2300" dirty="0" smtClean="0"/>
              <a:t> технологий на состояние функциональных резервов организма, и по повышению устойчивости к радиационному воздействию, а также улучшению репродуктивной  функции у мужчин и женщин.  Важное значение имеет курортная медицина в коррекции избыточного веса и ожирения, эффективность которой не вызывает сомнения.  Курортные методы широко применяются в России для успешной коррекции </a:t>
            </a:r>
            <a:r>
              <a:rPr lang="ru-RU" sz="2300" dirty="0" err="1" smtClean="0"/>
              <a:t>метеочувстительности</a:t>
            </a:r>
            <a:r>
              <a:rPr lang="ru-RU" sz="2300" dirty="0" smtClean="0"/>
              <a:t>, которая является широко распространенной проблемой у практически здоровых людей. Представляются актуальными исследования по влиянию гидро-бальнеотерапии на биологический возраст. Дифференцированные показания к назначению различных видов ванн в зависимости от возраста представляют безусловный научный и практический интерес.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ru-RU" sz="2300" dirty="0" smtClean="0"/>
              <a:t>Сделав научный анализ достижений  в становление курортологии как медицинской научной дисциплины, хотелось бы сформулировать  перспективы использования природных лечебных факторов и раскрыть  механизмы  их воздействия на организм человека.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194" y="0"/>
            <a:ext cx="1037806" cy="9807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88640"/>
            <a:ext cx="8316416" cy="40466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80000"/>
              </a:lnSpc>
              <a:spcBef>
                <a:spcPct val="0"/>
              </a:spcBef>
              <a:buNone/>
              <a:defRPr sz="2800">
                <a:solidFill>
                  <a:srgbClr val="ABA858"/>
                </a:solidFill>
                <a:latin typeface="Trebuchet MS" panose="020B0603020202020204" pitchFamily="34" charset="0"/>
                <a:ea typeface="+mj-ea"/>
                <a:cs typeface="Myanmar Text" panose="020B0502040204020203" pitchFamily="34" charset="0"/>
              </a:defRPr>
            </a:lvl1pPr>
          </a:lstStyle>
          <a:p>
            <a:r>
              <a:rPr lang="ru-RU" dirty="0"/>
              <a:t>Вклад России в развитие курортологии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2000" dirty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Перспективы научных исследований в области бальнеологии, водолечения и грязелечения.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55366"/>
            <a:ext cx="4618856" cy="518457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Предметом</a:t>
            </a:r>
            <a:r>
              <a:rPr lang="en-US" sz="2400" dirty="0" smtClean="0"/>
              <a:t> </a:t>
            </a:r>
            <a:r>
              <a:rPr lang="ru-RU" sz="2400" dirty="0" smtClean="0"/>
              <a:t>активных исследований должна стать </a:t>
            </a:r>
            <a:r>
              <a:rPr lang="ru-RU" sz="2400" b="1" dirty="0" smtClean="0"/>
              <a:t>проблема терапевтической интерференции </a:t>
            </a:r>
            <a:r>
              <a:rPr lang="ru-RU" sz="2400" dirty="0" smtClean="0"/>
              <a:t>(взаимовлияния) бальнеологических, физических факторов и лекарств. Это позволить не только оптимизировать комплексную терапию, но и будет способствовать обоснованию и разработке новых сочетанных методов бальнеотерапии и грязелечения.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96752"/>
            <a:ext cx="2880320" cy="51603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64904"/>
            <a:ext cx="882451" cy="72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3096"/>
            <a:ext cx="882451" cy="72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154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2000" dirty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Перспективы научных исследований в области бальнеологии, водолечения и грязелечения.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409284" cy="5472608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 smtClean="0"/>
              <a:t>До настоящего</a:t>
            </a:r>
            <a:r>
              <a:rPr lang="en-US" sz="2200" dirty="0" smtClean="0"/>
              <a:t> </a:t>
            </a:r>
            <a:r>
              <a:rPr lang="ru-RU" sz="2200" dirty="0" smtClean="0"/>
              <a:t>времени преимущественно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2200" dirty="0" smtClean="0"/>
              <a:t>разрабатывались</a:t>
            </a:r>
            <a:r>
              <a:rPr lang="en-US" sz="2200" dirty="0" smtClean="0"/>
              <a:t> </a:t>
            </a:r>
            <a:r>
              <a:rPr lang="ru-RU" sz="2200" dirty="0" smtClean="0"/>
              <a:t>параметрическая</a:t>
            </a:r>
            <a:r>
              <a:rPr lang="en-US" sz="2200" dirty="0" smtClean="0"/>
              <a:t> </a:t>
            </a:r>
            <a:r>
              <a:rPr lang="ru-RU" sz="2200" dirty="0" smtClean="0"/>
              <a:t>и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2200" dirty="0" smtClean="0"/>
              <a:t>хронобиологическая </a:t>
            </a:r>
          </a:p>
          <a:p>
            <a:pPr marL="0" indent="0">
              <a:buNone/>
            </a:pPr>
            <a:r>
              <a:rPr lang="ru-RU" sz="2200" dirty="0" smtClean="0"/>
              <a:t>оптимизация.</a:t>
            </a:r>
            <a:br>
              <a:rPr lang="ru-RU" sz="2200" dirty="0" smtClean="0"/>
            </a:br>
            <a:endParaRPr lang="ru-RU" sz="2200" dirty="0" smtClean="0"/>
          </a:p>
          <a:p>
            <a:pPr marL="0" indent="0">
              <a:buNone/>
            </a:pPr>
            <a:r>
              <a:rPr lang="ru-RU" sz="2200" dirty="0" smtClean="0"/>
              <a:t>По-видимому, для оптимизации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2200" dirty="0" err="1" smtClean="0"/>
              <a:t>пелоидных</a:t>
            </a:r>
            <a:r>
              <a:rPr lang="ru-RU" sz="2200" dirty="0" smtClean="0"/>
              <a:t> и</a:t>
            </a:r>
            <a:r>
              <a:rPr lang="en-US" sz="2200" dirty="0" smtClean="0"/>
              <a:t> </a:t>
            </a:r>
            <a:r>
              <a:rPr lang="ru-RU" sz="2200" dirty="0" smtClean="0"/>
              <a:t>бальнеотерапевтических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2200" dirty="0" smtClean="0"/>
              <a:t>воздействий могут быть использованы параметры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2200" dirty="0" smtClean="0"/>
              <a:t>биоритмов</a:t>
            </a:r>
            <a:r>
              <a:rPr lang="en-US" sz="2200" dirty="0" smtClean="0"/>
              <a:t> </a:t>
            </a:r>
            <a:r>
              <a:rPr lang="ru-RU" sz="2200" dirty="0" smtClean="0"/>
              <a:t>организма, </a:t>
            </a:r>
            <a:r>
              <a:rPr lang="ru-RU" sz="2200" dirty="0" smtClean="0">
                <a:solidFill>
                  <a:srgbClr val="FF0000"/>
                </a:solidFill>
              </a:rPr>
              <a:t>особенно после присуждения</a:t>
            </a:r>
            <a:r>
              <a:rPr lang="en-US" sz="2200" dirty="0" smtClean="0">
                <a:solidFill>
                  <a:srgbClr val="FF0000"/>
                </a:solidFill>
              </a:rPr>
              <a:t/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ru-RU" sz="2200" dirty="0" smtClean="0">
                <a:solidFill>
                  <a:srgbClr val="FF0000"/>
                </a:solidFill>
              </a:rPr>
              <a:t>премии ученым из США  Джеффри Холлу, Майклу </a:t>
            </a:r>
            <a:r>
              <a:rPr lang="ru-RU" sz="2200" dirty="0" err="1" smtClean="0">
                <a:solidFill>
                  <a:srgbClr val="FF0000"/>
                </a:solidFill>
              </a:rPr>
              <a:t>Розбашу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ru-RU" sz="2200" dirty="0" smtClean="0">
                <a:solidFill>
                  <a:srgbClr val="FF0000"/>
                </a:solidFill>
              </a:rPr>
              <a:t>и</a:t>
            </a:r>
            <a:r>
              <a:rPr lang="en-US" sz="2200" dirty="0" smtClean="0">
                <a:solidFill>
                  <a:srgbClr val="FF0000"/>
                </a:solidFill>
              </a:rPr>
              <a:t/>
            </a:r>
            <a:br>
              <a:rPr lang="en-US" sz="2200" dirty="0" smtClean="0">
                <a:solidFill>
                  <a:srgbClr val="FF0000"/>
                </a:solidFill>
              </a:rPr>
            </a:br>
            <a:r>
              <a:rPr lang="ru-RU" sz="2200" dirty="0" err="1" smtClean="0">
                <a:solidFill>
                  <a:srgbClr val="FF0000"/>
                </a:solidFill>
              </a:rPr>
              <a:t>Маклу</a:t>
            </a:r>
            <a:r>
              <a:rPr lang="ru-RU" sz="2200" dirty="0" smtClean="0">
                <a:solidFill>
                  <a:srgbClr val="FF0000"/>
                </a:solidFill>
              </a:rPr>
              <a:t> Янгу за открытие молекулярных механизмов, контролирующих циркадные ритмы , тех самых, что называют  «биоритмы».</a:t>
            </a:r>
            <a:endParaRPr lang="ru-RU" sz="22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222">
            <a:off x="5540881" y="1001457"/>
            <a:ext cx="3852014" cy="285204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338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504179" y="620688"/>
            <a:ext cx="85693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000" kern="0" dirty="0" smtClean="0">
                <a:cs typeface="Times New Roman" pitchFamily="18" charset="0"/>
              </a:rPr>
              <a:t>Учитывая </a:t>
            </a:r>
            <a:r>
              <a:rPr lang="ru-RU" sz="2000" kern="0" dirty="0">
                <a:cs typeface="Times New Roman" pitchFamily="18" charset="0"/>
              </a:rPr>
              <a:t>тот факт, что специфичность действия того или иного фактора начинается (и по-видимому, заканчивается) в функциональной системе, первично воспринимающей биологический потенциал воздействия, появляется возможность путем подбора природных и </a:t>
            </a:r>
            <a:r>
              <a:rPr lang="ru-RU" sz="2000" kern="0" dirty="0" err="1">
                <a:cs typeface="Times New Roman" pitchFamily="18" charset="0"/>
              </a:rPr>
              <a:t>преформированных</a:t>
            </a:r>
            <a:r>
              <a:rPr lang="ru-RU" sz="2000" kern="0" dirty="0">
                <a:cs typeface="Times New Roman" pitchFamily="18" charset="0"/>
              </a:rPr>
              <a:t> факторов оказывать комплексное разноплановое влияние на организм человека. При этом лечебно-профилактический эффект может быть усилен за счет аддитивности или даже синергизма. </a:t>
            </a:r>
          </a:p>
        </p:txBody>
      </p:sp>
      <p:pic>
        <p:nvPicPr>
          <p:cNvPr id="106499" name="Picture 3" descr="47554185_1250376383_000365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3786" y="3212976"/>
            <a:ext cx="4250109" cy="311626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414301" y="404664"/>
            <a:ext cx="8280920" cy="60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900" dirty="0" smtClean="0"/>
              <a:t>Перспективность такого подхода не вызывает сомнений и доказывается как в историческом плане (в курортологии всегда применялся комплексный подход к назначению различных процедур), так и на современном этапе, когда начинают внедряться принципиально новые технологии комплексного воздействия, где </a:t>
            </a:r>
            <a:r>
              <a:rPr lang="ru-RU" sz="1900" dirty="0" smtClean="0">
                <a:solidFill>
                  <a:schemeClr val="accent2"/>
                </a:solidFill>
              </a:rPr>
              <a:t>кроме эффектов </a:t>
            </a:r>
            <a:r>
              <a:rPr lang="ru-RU" sz="1900" u="sng" dirty="0" err="1" smtClean="0">
                <a:solidFill>
                  <a:schemeClr val="accent2"/>
                </a:solidFill>
              </a:rPr>
              <a:t>аддитивности</a:t>
            </a:r>
            <a:r>
              <a:rPr lang="ru-RU" sz="1900" u="sng" dirty="0" smtClean="0">
                <a:solidFill>
                  <a:schemeClr val="accent2"/>
                </a:solidFill>
              </a:rPr>
              <a:t> и синергизма </a:t>
            </a:r>
            <a:r>
              <a:rPr lang="ru-RU" sz="1900" dirty="0" smtClean="0">
                <a:solidFill>
                  <a:schemeClr val="accent2"/>
                </a:solidFill>
              </a:rPr>
              <a:t>могут быть реализованы явления следующего порядка – физико-химической интеграции биологического потенциала применяемых факторов. </a:t>
            </a:r>
          </a:p>
          <a:p>
            <a:pPr>
              <a:spcBef>
                <a:spcPts val="600"/>
              </a:spcBef>
            </a:pPr>
            <a:r>
              <a:rPr lang="ru-RU" sz="1900" dirty="0" smtClean="0"/>
              <a:t>Так, например, при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ru-RU" sz="1900" dirty="0" smtClean="0"/>
              <a:t>применении магнитных полей в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ru-RU" sz="1900" dirty="0" smtClean="0"/>
              <a:t>сочетании с гидротерапией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ru-RU" sz="1900" dirty="0" smtClean="0"/>
              <a:t>происходит </a:t>
            </a:r>
            <a:r>
              <a:rPr lang="ru-RU" sz="1900" dirty="0" err="1" smtClean="0"/>
              <a:t>магнитогидродинами</a:t>
            </a:r>
            <a:r>
              <a:rPr lang="en-US" sz="1900" dirty="0" smtClean="0"/>
              <a:t>-</a:t>
            </a:r>
            <a:br>
              <a:rPr lang="en-US" sz="1900" dirty="0" smtClean="0"/>
            </a:br>
            <a:r>
              <a:rPr lang="ru-RU" sz="1900" dirty="0" err="1" smtClean="0"/>
              <a:t>ческая</a:t>
            </a:r>
            <a:r>
              <a:rPr lang="ru-RU" sz="1900" dirty="0" smtClean="0"/>
              <a:t> активация растворов и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ru-RU" sz="1900" dirty="0" smtClean="0"/>
              <a:t>жидкостей, меняется их физическая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ru-RU" sz="1900" dirty="0" smtClean="0"/>
              <a:t>структура и действующим началом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ru-RU" sz="1900" dirty="0" smtClean="0"/>
              <a:t>становится некая новая </a:t>
            </a:r>
            <a:r>
              <a:rPr lang="ru-RU" sz="1900" dirty="0" err="1" smtClean="0"/>
              <a:t>преформир</a:t>
            </a:r>
            <a:r>
              <a:rPr lang="en-US" sz="1900" dirty="0" smtClean="0"/>
              <a:t>-</a:t>
            </a:r>
            <a:br>
              <a:rPr lang="en-US" sz="1900" dirty="0" smtClean="0"/>
            </a:br>
            <a:r>
              <a:rPr lang="ru-RU" sz="1900" dirty="0" err="1" smtClean="0"/>
              <a:t>ованная</a:t>
            </a:r>
            <a:r>
              <a:rPr lang="ru-RU" sz="1900" dirty="0" smtClean="0"/>
              <a:t> компонента </a:t>
            </a:r>
            <a:r>
              <a:rPr lang="ru-RU" sz="1900" dirty="0" err="1" smtClean="0">
                <a:solidFill>
                  <a:schemeClr val="accent2"/>
                </a:solidFill>
              </a:rPr>
              <a:t>аквамагнито</a:t>
            </a:r>
            <a:r>
              <a:rPr lang="en-US" sz="1900" dirty="0" smtClean="0">
                <a:solidFill>
                  <a:schemeClr val="accent2"/>
                </a:solidFill>
              </a:rPr>
              <a:t>-</a:t>
            </a:r>
            <a:br>
              <a:rPr lang="en-US" sz="1900" dirty="0" smtClean="0">
                <a:solidFill>
                  <a:schemeClr val="accent2"/>
                </a:solidFill>
              </a:rPr>
            </a:br>
            <a:r>
              <a:rPr lang="ru-RU" sz="1900" dirty="0" smtClean="0">
                <a:solidFill>
                  <a:schemeClr val="accent2"/>
                </a:solidFill>
              </a:rPr>
              <a:t>терапии</a:t>
            </a:r>
            <a:r>
              <a:rPr lang="ru-RU" sz="1900" dirty="0" smtClean="0"/>
              <a:t>, обладающая, как показали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ru-RU" sz="1900" dirty="0" smtClean="0"/>
              <a:t>последние исследования,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ru-RU" sz="1900" dirty="0" smtClean="0"/>
              <a:t>мощным биологическим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ru-RU" sz="1900" dirty="0" smtClean="0"/>
              <a:t>потенциалом. </a:t>
            </a:r>
            <a:endParaRPr lang="ru-RU" sz="1900" dirty="0"/>
          </a:p>
        </p:txBody>
      </p:sp>
      <p:pic>
        <p:nvPicPr>
          <p:cNvPr id="105475" name="Picture 3" descr="units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4761" y="2592464"/>
            <a:ext cx="4049687" cy="380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8784159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Овал 7"/>
          <p:cNvSpPr/>
          <p:nvPr/>
        </p:nvSpPr>
        <p:spPr>
          <a:xfrm>
            <a:off x="3327718" y="2148714"/>
            <a:ext cx="2488564" cy="248856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375023" y="3155876"/>
            <a:ext cx="2396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Курортология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65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49A399-BBAD-473E-8750-87FF59B68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graphicEl>
                                              <a:dgm id="{4849A399-BBAD-473E-8750-87FF59B68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graphicEl>
                                              <a:dgm id="{4849A399-BBAD-473E-8750-87FF59B68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graphicEl>
                                              <a:dgm id="{4849A399-BBAD-473E-8750-87FF59B681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6C55E2-999F-4A16-A142-F24153DE82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936C55E2-999F-4A16-A142-F24153DE82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936C55E2-999F-4A16-A142-F24153DE82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936C55E2-999F-4A16-A142-F24153DE82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AE6AA5-35BC-4697-9358-11275CD4FF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E3AE6AA5-35BC-4697-9358-11275CD4FF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E3AE6AA5-35BC-4697-9358-11275CD4FF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E3AE6AA5-35BC-4697-9358-11275CD4FF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FDCA70-78CD-46FE-80A5-4A43255C1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6FDCA70-78CD-46FE-80A5-4A43255C1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D6FDCA70-78CD-46FE-80A5-4A43255C1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D6FDCA70-78CD-46FE-80A5-4A43255C1E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3C131A-43FE-437B-93D5-6AE910B081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C53C131A-43FE-437B-93D5-6AE910B081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C53C131A-43FE-437B-93D5-6AE910B081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C53C131A-43FE-437B-93D5-6AE910B081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492F3D-9CFD-4ED3-A846-B356804DC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9B492F3D-9CFD-4ED3-A846-B356804DC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9B492F3D-9CFD-4ED3-A846-B356804DCF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9B492F3D-9CFD-4ED3-A846-B356804DCF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CF2079-6BF6-4094-97C6-D9F21987F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82CF2079-6BF6-4094-97C6-D9F21987F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82CF2079-6BF6-4094-97C6-D9F21987F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82CF2079-6BF6-4094-97C6-D9F21987F1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0A0C94C-F1AE-4A7B-B31D-4E3D64FCA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0A0C94C-F1AE-4A7B-B31D-4E3D64FCA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50A0C94C-F1AE-4A7B-B31D-4E3D64FCA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50A0C94C-F1AE-4A7B-B31D-4E3D64FCA2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BAB3BCE-EAE0-4676-A4BB-EED086FA5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7BAB3BCE-EAE0-4676-A4BB-EED086FA5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7BAB3BCE-EAE0-4676-A4BB-EED086FA5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7BAB3BCE-EAE0-4676-A4BB-EED086FA5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41BE37-35E9-4F78-ABBB-4C1C23D37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0441BE37-35E9-4F78-ABBB-4C1C23D37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0441BE37-35E9-4F78-ABBB-4C1C23D376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0441BE37-35E9-4F78-ABBB-4C1C23D376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2069CD-01DA-4542-A6B8-249592FB70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FC2069CD-01DA-4542-A6B8-249592FB70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FC2069CD-01DA-4542-A6B8-249592FB70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FC2069CD-01DA-4542-A6B8-249592FB70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D6DE5F-A697-4E2F-8A2A-D3195ED3D3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FDD6DE5F-A697-4E2F-8A2A-D3195ED3D3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FDD6DE5F-A697-4E2F-8A2A-D3195ED3D3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FDD6DE5F-A697-4E2F-8A2A-D3195ED3D3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C197B0-0813-4B2A-BAD9-264E654D9E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B5C197B0-0813-4B2A-BAD9-264E654D9E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B5C197B0-0813-4B2A-BAD9-264E654D9E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B5C197B0-0813-4B2A-BAD9-264E654D9E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B10569-8302-4C22-B324-0AE7035F6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9CB10569-8302-4C22-B324-0AE7035F6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9CB10569-8302-4C22-B324-0AE7035F6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>
                                            <p:graphicEl>
                                              <a:dgm id="{9CB10569-8302-4C22-B324-0AE7035F63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50" name="Rectangle 2"/>
          <p:cNvSpPr>
            <a:spLocks noChangeArrowheads="1"/>
          </p:cNvSpPr>
          <p:nvPr/>
        </p:nvSpPr>
        <p:spPr bwMode="auto">
          <a:xfrm>
            <a:off x="395536" y="260350"/>
            <a:ext cx="5112568" cy="606319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 smtClean="0"/>
              <a:t>Также </a:t>
            </a:r>
            <a:r>
              <a:rPr lang="ru-RU" dirty="0"/>
              <a:t>малоизученной остается проблема </a:t>
            </a:r>
            <a:r>
              <a:rPr lang="ru-RU" dirty="0">
                <a:solidFill>
                  <a:schemeClr val="accent2"/>
                </a:solidFill>
              </a:rPr>
              <a:t>малых доз </a:t>
            </a:r>
            <a:r>
              <a:rPr lang="ru-RU" dirty="0"/>
              <a:t>и слабых факторов, и она относится не только к гомеопатии или экстрасенсорному воздействию, которые в научном плане находятся на начальном этапе исследовательского поиска, хотя некоторые практические результаты этих принципиально разных технологий уже применяются. Обозначенная проблема в целом значительно шире и сложнее. </a:t>
            </a:r>
            <a:endParaRPr lang="ru-RU" dirty="0" smtClean="0"/>
          </a:p>
          <a:p>
            <a:pPr>
              <a:spcBef>
                <a:spcPts val="1200"/>
              </a:spcBef>
            </a:pPr>
            <a:r>
              <a:rPr lang="ru-RU" dirty="0" smtClean="0"/>
              <a:t>Не </a:t>
            </a:r>
            <a:r>
              <a:rPr lang="ru-RU" dirty="0"/>
              <a:t>вызывает сомнений, что в процессе эволюции человека на </a:t>
            </a:r>
            <a:r>
              <a:rPr lang="ru-RU" dirty="0">
                <a:solidFill>
                  <a:schemeClr val="accent2"/>
                </a:solidFill>
              </a:rPr>
              <a:t>генетическом уровне </a:t>
            </a:r>
            <a:r>
              <a:rPr lang="ru-RU" dirty="0"/>
              <a:t>отработаны алгоритмы реагирования на факторы средней и значительной силы, поскольку их влияние может быть опасно для гомеостатических систем </a:t>
            </a:r>
            <a:r>
              <a:rPr lang="ru-RU" dirty="0" smtClean="0"/>
              <a:t>организма. </a:t>
            </a:r>
            <a:r>
              <a:rPr lang="ru-RU" dirty="0"/>
              <a:t>Однако биологический потенциал слабых и сверхслабых воздействий при всей кажущейся их незначительности могут достаточно легко «проходить» через охранительные барьеры различных систем и вызывать «неожиданно» сильные ответные реакции организма.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9" descr="Untitled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8690">
            <a:off x="3287480" y="2382528"/>
            <a:ext cx="7621241" cy="209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539552" y="548680"/>
            <a:ext cx="464760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dirty="0" smtClean="0"/>
              <a:t>Не </a:t>
            </a:r>
            <a:r>
              <a:rPr lang="ru-RU" sz="1600" dirty="0"/>
              <a:t>вызывает сомнений наличие еще одной проблемы </a:t>
            </a:r>
            <a:r>
              <a:rPr lang="en-US" sz="1600" dirty="0" smtClean="0"/>
              <a:t>—</a:t>
            </a:r>
            <a:r>
              <a:rPr lang="ru-RU" sz="1600" dirty="0" smtClean="0"/>
              <a:t> </a:t>
            </a:r>
            <a:r>
              <a:rPr lang="ru-RU" sz="1600" dirty="0"/>
              <a:t>это </a:t>
            </a:r>
            <a:r>
              <a:rPr lang="ru-RU" sz="1600" dirty="0">
                <a:solidFill>
                  <a:schemeClr val="accent2"/>
                </a:solidFill>
              </a:rPr>
              <a:t>сочетанное применение лекарственных средств с немедикаментозными технологиями. </a:t>
            </a:r>
            <a:r>
              <a:rPr lang="ru-RU" sz="1600" dirty="0"/>
              <a:t>Перспективность этого направления априорно обосновывается самой сутью фармакологии и восстановительной медицины. До тех пор, пока идея </a:t>
            </a:r>
            <a:r>
              <a:rPr lang="ru-RU" sz="1600" dirty="0" err="1"/>
              <a:t>Пауля</a:t>
            </a:r>
            <a:r>
              <a:rPr lang="ru-RU" sz="1600" dirty="0"/>
              <a:t> Эрлиха о «волшебной пуле» (лекарстве, которое бьет точно в цель и не имеет побочного действия) не получила своего подтверждения, современные лекарственные препараты на фоне несомненной колоссальной пользы, могут давать и нежелательные результаты в силу различных причин, включая и ослабленные возможности организма больного по элиминации или метаболизму препарата. В этом случае мягкие природные или </a:t>
            </a:r>
            <a:r>
              <a:rPr lang="ru-RU" sz="1600" dirty="0" err="1"/>
              <a:t>преформированные</a:t>
            </a:r>
            <a:r>
              <a:rPr lang="ru-RU" sz="1600" dirty="0"/>
              <a:t> физические факторы могут в значительной степени снизить риск развития лекарственных осложнений, позволить организму пациента мобилизовать естественные защитные ресурсы, обеспечить им необходимый метаболический и энергетический фон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pic>
        <p:nvPicPr>
          <p:cNvPr id="102403" name="Picture 3" descr="101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534456" y="620687"/>
            <a:ext cx="2987740" cy="2241575"/>
          </a:xfrm>
          <a:ln>
            <a:solidFill>
              <a:schemeClr val="bg1"/>
            </a:solidFill>
          </a:ln>
        </p:spPr>
      </p:pic>
      <p:pic>
        <p:nvPicPr>
          <p:cNvPr id="102405" name="Picture 5" descr="3259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531444" y="2636912"/>
            <a:ext cx="2990751" cy="2243063"/>
          </a:xfrm>
          <a:noFill/>
          <a:ln>
            <a:solidFill>
              <a:schemeClr val="bg1"/>
            </a:solidFill>
          </a:ln>
        </p:spPr>
      </p:pic>
      <p:pic>
        <p:nvPicPr>
          <p:cNvPr id="102408" name="Picture 8" descr="nadezhda_spa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518940" y="4430236"/>
            <a:ext cx="3013500" cy="2022952"/>
          </a:xfrm>
        </p:spPr>
      </p:pic>
      <p:sp>
        <p:nvSpPr>
          <p:cNvPr id="7" name="Прямоугольник 6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373840" y="350068"/>
            <a:ext cx="4664384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ru-RU" sz="2250" dirty="0" smtClean="0"/>
              <a:t>Именно</a:t>
            </a:r>
            <a:r>
              <a:rPr lang="en-US" sz="2250" dirty="0" smtClean="0"/>
              <a:t> </a:t>
            </a:r>
            <a:r>
              <a:rPr lang="ru-RU" sz="2250" dirty="0" smtClean="0"/>
              <a:t>понятия </a:t>
            </a:r>
            <a:r>
              <a:rPr lang="ru-RU" sz="2250" b="1" dirty="0"/>
              <a:t>«Энергии»</a:t>
            </a:r>
            <a:r>
              <a:rPr lang="ru-RU" sz="2250" dirty="0"/>
              <a:t> и ее видов лежит в основе фундаментального (материалистического) разделения областей  научных знаний  современного мира – физики, химии и биологии</a:t>
            </a:r>
            <a:r>
              <a:rPr lang="ru-RU" sz="2250" dirty="0" smtClean="0"/>
              <a:t>.</a:t>
            </a:r>
            <a:endParaRPr lang="ru-RU" sz="2250" dirty="0"/>
          </a:p>
          <a:p>
            <a:pPr>
              <a:spcBef>
                <a:spcPts val="1800"/>
              </a:spcBef>
              <a:defRPr/>
            </a:pPr>
            <a:r>
              <a:rPr lang="ru-RU" sz="2250" dirty="0" smtClean="0"/>
              <a:t>Сегодня </a:t>
            </a:r>
            <a:r>
              <a:rPr lang="ru-RU" sz="2250" dirty="0"/>
              <a:t>понятия «материя» и «энергия» составляют научную картину мира и определяют принципы  систематизации знаний и горизонты представлений о природе. </a:t>
            </a:r>
          </a:p>
          <a:p>
            <a:pPr>
              <a:spcBef>
                <a:spcPts val="1800"/>
              </a:spcBef>
              <a:defRPr/>
            </a:pPr>
            <a:r>
              <a:rPr lang="ru-RU" sz="2250" dirty="0" smtClean="0"/>
              <a:t>Посредством </a:t>
            </a:r>
            <a:r>
              <a:rPr lang="ru-RU" sz="2250" dirty="0"/>
              <a:t>этих понятий определяются предметы конкретных наук</a:t>
            </a:r>
            <a:r>
              <a:rPr lang="ru-RU" sz="2250" dirty="0" smtClean="0"/>
              <a:t>.</a:t>
            </a:r>
            <a:endParaRPr lang="ru-RU" sz="22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944" y="804772"/>
            <a:ext cx="3352820" cy="5453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323850" y="498475"/>
            <a:ext cx="5040313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250" dirty="0" smtClean="0"/>
              <a:t>Наконец</a:t>
            </a:r>
            <a:r>
              <a:rPr lang="ru-RU" sz="2250" dirty="0"/>
              <a:t>, давно пора оценить и укрепить роль, которую могла бы играть курортология </a:t>
            </a:r>
            <a:r>
              <a:rPr lang="ru-RU" sz="2250" dirty="0" smtClean="0"/>
              <a:t>в </a:t>
            </a:r>
            <a:r>
              <a:rPr lang="ru-RU" sz="2250" dirty="0"/>
              <a:t>стратегии </a:t>
            </a:r>
            <a:r>
              <a:rPr lang="ru-RU" sz="2250" dirty="0" smtClean="0"/>
              <a:t>превентивной медицины</a:t>
            </a:r>
            <a:r>
              <a:rPr lang="ru-RU" sz="2250" dirty="0"/>
              <a:t>. Если курортные факторы стимулируют защитные силы организма, действуя мягко и опосредованно, то эффект их воздействия должен быть одинаково полезен и больному, и здоровому человеку. Если последний находится (по данным специальных исследований) в </a:t>
            </a:r>
            <a:r>
              <a:rPr lang="ru-RU" sz="2250" dirty="0" err="1"/>
              <a:t>преморбидном</a:t>
            </a:r>
            <a:r>
              <a:rPr lang="ru-RU" sz="2250" dirty="0"/>
              <a:t> состоянии, то вполне логично остановить развитие патологического процесса, нежели лечить уже заболевание.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5467105" y="620688"/>
            <a:ext cx="3168724" cy="5733256"/>
            <a:chOff x="5219700" y="0"/>
            <a:chExt cx="3924300" cy="6858000"/>
          </a:xfrm>
        </p:grpSpPr>
        <p:pic>
          <p:nvPicPr>
            <p:cNvPr id="12" name="Picture 11" descr="raz_26_05_03_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5219700" y="1844675"/>
              <a:ext cx="2160588" cy="1739900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</p:pic>
        <p:pic>
          <p:nvPicPr>
            <p:cNvPr id="13" name="Picture 14" descr="0587-Kapsula_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5219700" y="3382963"/>
              <a:ext cx="2447925" cy="1890712"/>
            </a:xfrm>
            <a:prstGeom prst="rect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</p:pic>
        <p:pic>
          <p:nvPicPr>
            <p:cNvPr id="14" name="Picture 17" descr="igla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67625" y="3573463"/>
              <a:ext cx="1476375" cy="1800225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</p:pic>
        <p:pic>
          <p:nvPicPr>
            <p:cNvPr id="15" name="Picture 18" descr="mensch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96188" y="5310188"/>
              <a:ext cx="1547812" cy="1547812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</p:pic>
        <p:pic>
          <p:nvPicPr>
            <p:cNvPr id="16" name="Picture 19" descr="151846m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19700" y="4905375"/>
              <a:ext cx="2447925" cy="1952625"/>
            </a:xfrm>
            <a:prstGeom prst="rect">
              <a:avLst/>
            </a:prstGeom>
            <a:noFill/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</p:pic>
        <p:pic>
          <p:nvPicPr>
            <p:cNvPr id="17" name="Picture 21" descr="1_4_10419_120653568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>
            <a:xfrm>
              <a:off x="6732588" y="0"/>
              <a:ext cx="2411412" cy="2019300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</p:pic>
        <p:pic>
          <p:nvPicPr>
            <p:cNvPr id="18" name="Picture 23" descr="Triumf_pic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>
            <a:xfrm>
              <a:off x="7377113" y="1989138"/>
              <a:ext cx="1766887" cy="1871662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</p:pic>
        <p:pic>
          <p:nvPicPr>
            <p:cNvPr id="19" name="Picture 24" descr="och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219700" y="0"/>
              <a:ext cx="1538288" cy="2060575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</p:pic>
      </p:grpSp>
      <p:sp>
        <p:nvSpPr>
          <p:cNvPr id="22" name="Прямоугольник 21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409284" cy="536145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+mj-lt"/>
                <a:cs typeface="Times New Roman" pitchFamily="18" charset="0"/>
              </a:rPr>
              <a:t>Для этого </a:t>
            </a:r>
            <a:r>
              <a:rPr lang="ru-RU" sz="2400" b="1" dirty="0" smtClean="0">
                <a:latin typeface="+mj-lt"/>
                <a:cs typeface="Times New Roman" pitchFamily="18" charset="0"/>
              </a:rPr>
              <a:t>необходимо развивать направление превентивной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latin typeface="+mj-lt"/>
                <a:cs typeface="Times New Roman" pitchFamily="18" charset="0"/>
              </a:rPr>
              <a:t>персонифицированной курортологии </a:t>
            </a:r>
            <a:r>
              <a:rPr lang="ru-RU" sz="2400" dirty="0" smtClean="0">
                <a:latin typeface="+mj-lt"/>
                <a:cs typeface="Times New Roman" pitchFamily="18" charset="0"/>
              </a:rPr>
              <a:t>с целью разработки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+mj-lt"/>
                <a:cs typeface="Times New Roman" pitchFamily="18" charset="0"/>
              </a:rPr>
              <a:t>индивидуальных программ по сохранению здоровья</a:t>
            </a:r>
            <a:r>
              <a:rPr lang="en-US" sz="2400" dirty="0" smtClean="0">
                <a:latin typeface="+mj-lt"/>
                <a:cs typeface="Times New Roman" pitchFamily="18" charset="0"/>
              </a:rPr>
              <a:t> </a:t>
            </a:r>
            <a:r>
              <a:rPr lang="ru-RU" sz="2400" dirty="0" smtClean="0">
                <a:latin typeface="+mj-lt"/>
                <a:cs typeface="Times New Roman" pitchFamily="18" charset="0"/>
              </a:rPr>
              <a:t>здоровых и анти-</a:t>
            </a:r>
            <a:r>
              <a:rPr lang="ru-RU" sz="2400" dirty="0" err="1" smtClean="0">
                <a:latin typeface="+mj-lt"/>
                <a:cs typeface="Times New Roman" pitchFamily="18" charset="0"/>
              </a:rPr>
              <a:t>эйджинга</a:t>
            </a:r>
            <a:r>
              <a:rPr lang="ru-RU" sz="2400" dirty="0" smtClean="0">
                <a:latin typeface="+mj-lt"/>
                <a:cs typeface="Times New Roman" pitchFamily="18" charset="0"/>
              </a:rPr>
              <a:t>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400" dirty="0" smtClean="0">
                <a:latin typeface="+mj-lt"/>
                <a:cs typeface="Times New Roman" pitchFamily="18" charset="0"/>
              </a:rPr>
              <a:t>Только при таком подходе в использовании параметров воздействия,  адекватных возможностям организма больного, курортные факторы будут содействовать развитию процессов восстановления, компенсации или адаптации — основных процессов </a:t>
            </a:r>
            <a:r>
              <a:rPr lang="ru-RU" sz="2400" dirty="0" err="1" smtClean="0">
                <a:latin typeface="+mj-lt"/>
                <a:cs typeface="Times New Roman" pitchFamily="18" charset="0"/>
              </a:rPr>
              <a:t>саногенеза</a:t>
            </a:r>
            <a:r>
              <a:rPr lang="ru-RU" sz="2400" dirty="0" smtClean="0">
                <a:latin typeface="+mj-lt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6" y="4437112"/>
            <a:ext cx="8183144" cy="21087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497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352928" cy="2448271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dirty="0">
                <a:solidFill>
                  <a:srgbClr val="ABA858"/>
                </a:solidFill>
                <a:latin typeface="Trebuchet MS" panose="020B0603020202020204" pitchFamily="34" charset="0"/>
                <a:ea typeface="+mj-ea"/>
                <a:cs typeface="Myanmar Text" panose="020B0502040204020203" pitchFamily="34" charset="0"/>
              </a:rPr>
              <a:t>Использовать естественные механизмы защиты организма, применяя природные или </a:t>
            </a:r>
            <a:r>
              <a:rPr lang="ru-RU" dirty="0" err="1">
                <a:solidFill>
                  <a:srgbClr val="ABA858"/>
                </a:solidFill>
                <a:latin typeface="Trebuchet MS" panose="020B0603020202020204" pitchFamily="34" charset="0"/>
                <a:ea typeface="+mj-ea"/>
                <a:cs typeface="Myanmar Text" panose="020B0502040204020203" pitchFamily="34" charset="0"/>
              </a:rPr>
              <a:t>преформированные</a:t>
            </a:r>
            <a:r>
              <a:rPr lang="ru-RU" dirty="0">
                <a:solidFill>
                  <a:srgbClr val="ABA858"/>
                </a:solidFill>
                <a:latin typeface="Trebuchet MS" panose="020B0603020202020204" pitchFamily="34" charset="0"/>
                <a:ea typeface="+mj-ea"/>
                <a:cs typeface="Myanmar Text" panose="020B0502040204020203" pitchFamily="34" charset="0"/>
              </a:rPr>
              <a:t> физические факторы для победы над болезнью — гуманнейшая задача любого общества</a:t>
            </a:r>
            <a:r>
              <a:rPr lang="ru-RU" dirty="0" smtClean="0">
                <a:solidFill>
                  <a:srgbClr val="ABA858"/>
                </a:solidFill>
                <a:latin typeface="Trebuchet MS" panose="020B0603020202020204" pitchFamily="34" charset="0"/>
                <a:ea typeface="+mj-ea"/>
                <a:cs typeface="Myanmar Text" panose="020B0502040204020203" pitchFamily="34" charset="0"/>
              </a:rPr>
              <a:t>.</a:t>
            </a:r>
            <a:endParaRPr lang="ru-RU" dirty="0">
              <a:solidFill>
                <a:srgbClr val="ABA858"/>
              </a:solidFill>
              <a:latin typeface="Trebuchet MS" panose="020B0603020202020204" pitchFamily="34" charset="0"/>
              <a:ea typeface="+mj-ea"/>
              <a:cs typeface="Myanmar Tex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08920"/>
            <a:ext cx="7822477" cy="3654564"/>
          </a:xfrm>
          <a:prstGeom prst="rect">
            <a:avLst/>
          </a:prstGeom>
          <a:effectLst>
            <a:outerShdw blurRad="101600" sx="101000" sy="101000" algn="ctr" rotWithShape="0">
              <a:prstClr val="black">
                <a:alpha val="18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66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0" y="2342547"/>
            <a:ext cx="9101395" cy="792088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3200">
                <a:solidFill>
                  <a:srgbClr val="ABA858"/>
                </a:solidFill>
                <a:latin typeface="Trebuchet MS" panose="020B0603020202020204" pitchFamily="34" charset="0"/>
                <a:ea typeface="+mj-ea"/>
                <a:cs typeface="Myanmar Text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ru-RU" sz="5000" dirty="0"/>
              <a:t>Благодарю за внимание</a:t>
            </a:r>
            <a:r>
              <a:rPr lang="en-US" sz="5000" dirty="0"/>
              <a:t>!</a:t>
            </a:r>
            <a:endParaRPr lang="ru-RU" sz="5000" dirty="0"/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49080"/>
            <a:ext cx="915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Скачать доклад </a:t>
            </a:r>
            <a:r>
              <a:rPr lang="en-US" dirty="0" smtClean="0"/>
              <a:t>(download)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48" y="4725144"/>
            <a:ext cx="13811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66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476672"/>
            <a:ext cx="81369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Современная курортология </a:t>
            </a:r>
            <a:r>
              <a:rPr lang="ru-RU" dirty="0" smtClean="0"/>
              <a:t>— </a:t>
            </a:r>
            <a:r>
              <a:rPr lang="ru-RU" dirty="0"/>
              <a:t>медицинская научная дисциплина, изучающая целебные свойства природных физических факторов, характер их действия на организм человека, возможности их применения с лечебными и профилактическими целями на курортах и во </a:t>
            </a:r>
            <a:r>
              <a:rPr lang="ru-RU" dirty="0" err="1"/>
              <a:t>внекурортных</a:t>
            </a:r>
            <a:r>
              <a:rPr lang="ru-RU" dirty="0"/>
              <a:t> учреждениях, разрабатывающая показания и противопоказания для санаторно-курортного лечения и методы применения курортных факторов при различных заболеваниях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0063"/>
            <a:ext cx="9144000" cy="40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76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6713365"/>
              </p:ext>
            </p:extLst>
          </p:nvPr>
        </p:nvGraphicFramePr>
        <p:xfrm>
          <a:off x="457200" y="746612"/>
          <a:ext cx="8229600" cy="5922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3528" y="188640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Курортология</a:t>
            </a:r>
            <a:r>
              <a:rPr lang="ru-RU" dirty="0" smtClean="0"/>
              <a:t> использует </a:t>
            </a:r>
            <a:r>
              <a:rPr lang="ru-RU" dirty="0"/>
              <a:t>достижения и методы смежных научных </a:t>
            </a:r>
            <a:r>
              <a:rPr lang="ru-RU" dirty="0" smtClean="0"/>
              <a:t>дисциплин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39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>
                                            <p:graphicEl>
                                              <a:dgm id="{4D580CBF-B985-414B-8CCC-D7FB373942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>
                                            <p:graphicEl>
                                              <a:dgm id="{4D580CBF-B985-414B-8CCC-D7FB37394299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>
                                            <p:graphicEl>
                                              <a:dgm id="{1BA87E33-8C4B-488A-BA8B-34A7917845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>
                                            <p:graphicEl>
                                              <a:dgm id="{1BA87E33-8C4B-488A-BA8B-34A791784507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>
                                            <p:graphicEl>
                                              <a:dgm id="{E7938316-B426-4BF6-839C-FD49EBA902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>
                                            <p:graphicEl>
                                              <a:dgm id="{E7938316-B426-4BF6-839C-FD49EBA90228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>
                                            <p:graphicEl>
                                              <a:dgm id="{C5D79B51-666D-4C3E-8BE2-C2DD1F4093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>
                                            <p:graphicEl>
                                              <a:dgm id="{C5D79B51-666D-4C3E-8BE2-C2DD1F40935C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>
                                            <p:graphicEl>
                                              <a:dgm id="{81483637-C4BB-4807-988C-1AE2BF358E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>
                                            <p:graphicEl>
                                              <a:dgm id="{81483637-C4BB-4807-988C-1AE2BF358E4A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>
                                            <p:graphicEl>
                                              <a:dgm id="{EBFD8F79-4EE7-4016-91D2-52DEA05E3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>
                                            <p:graphicEl>
                                              <a:dgm id="{EBFD8F79-4EE7-4016-91D2-52DEA05E3C2F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>
                                            <p:graphicEl>
                                              <a:dgm id="{05EB4FBE-27D9-4E49-AB41-E59B07AEFC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>
                                            <p:graphicEl>
                                              <a:dgm id="{05EB4FBE-27D9-4E49-AB41-E59B07AEFC14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>
                                            <p:graphicEl>
                                              <a:dgm id="{FE291297-333C-43C3-8E81-34CA954107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>
                                            <p:graphicEl>
                                              <a:dgm id="{FE291297-333C-43C3-8E81-34CA954107DC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>
                                            <p:graphicEl>
                                              <a:dgm id="{66AD7B96-C2A6-4E1B-99AC-E13A72E43E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>
                                            <p:graphicEl>
                                              <a:dgm id="{66AD7B96-C2A6-4E1B-99AC-E13A72E43E16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>
                                            <p:graphicEl>
                                              <a:dgm id="{0F5F9BD8-B90D-4D71-9ECE-64346AE2DC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>
                                            <p:graphicEl>
                                              <a:dgm id="{0F5F9BD8-B90D-4D71-9ECE-64346AE2DCFE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">
                                            <p:graphicEl>
                                              <a:dgm id="{4CA47953-769E-4C71-B932-7ED287AEA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">
                                            <p:graphicEl>
                                              <a:dgm id="{4CA47953-769E-4C71-B932-7ED287AEAE9A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>
                                            <p:graphicEl>
                                              <a:dgm id="{224D0101-F521-4F53-A1C0-DBA170A6D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>
                                            <p:graphicEl>
                                              <a:dgm id="{224D0101-F521-4F53-A1C0-DBA170A6D4E3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>
                                            <p:graphicEl>
                                              <a:dgm id="{F5BF0F28-6827-4F04-9A92-CD342C9E0E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>
                                            <p:graphicEl>
                                              <a:dgm id="{F5BF0F28-6827-4F04-9A92-CD342C9E0E89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6">
                                            <p:graphicEl>
                                              <a:dgm id="{E8C6D952-B6D2-4DB8-AF66-A48F6CE845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6">
                                            <p:graphicEl>
                                              <a:dgm id="{E8C6D952-B6D2-4DB8-AF66-A48F6CE84554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>
                                            <p:graphicEl>
                                              <a:dgm id="{75F572A4-59BB-4F8A-9A1C-E9861944E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>
                                            <p:graphicEl>
                                              <a:dgm id="{75F572A4-59BB-4F8A-9A1C-E9861944E8FD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996" y="293631"/>
            <a:ext cx="5528147" cy="378282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2400" dirty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Развитие курортологии как науки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9996" y="880008"/>
            <a:ext cx="53841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О показаниях к лечебному назначению минеральных вод писал еще древнегреческий ученый </a:t>
            </a:r>
            <a:r>
              <a:rPr lang="ru-RU" sz="1600" b="1" dirty="0" smtClean="0"/>
              <a:t>Геродот</a:t>
            </a:r>
            <a:r>
              <a:rPr lang="ru-RU" sz="1600" dirty="0" smtClean="0"/>
              <a:t> </a:t>
            </a:r>
            <a:r>
              <a:rPr lang="en-US" sz="1600" dirty="0" smtClean="0"/>
              <a:t>(5 </a:t>
            </a:r>
            <a:r>
              <a:rPr lang="ru-RU" sz="1600" dirty="0" smtClean="0"/>
              <a:t>век до н. э.)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77200" y="2093947"/>
            <a:ext cx="5410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В сочинениях </a:t>
            </a:r>
            <a:r>
              <a:rPr lang="ru-RU" sz="1600" b="1" dirty="0" smtClean="0"/>
              <a:t>Гиппократа</a:t>
            </a:r>
            <a:r>
              <a:rPr lang="ru-RU" sz="1600" dirty="0" smtClean="0"/>
              <a:t> (5 – 4 века до нашей эры) упоминается о целебных свойствах пресной (речной) и соленой воды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9996" y="3583535"/>
            <a:ext cx="43121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Рекомендации об использовании природно-климатических факторов для лечения ряда заболеваний приведены в трудах</a:t>
            </a:r>
            <a:br>
              <a:rPr lang="ru-RU" sz="1600" dirty="0" smtClean="0"/>
            </a:br>
            <a:r>
              <a:rPr lang="ru-RU" sz="1600" b="1" dirty="0" smtClean="0"/>
              <a:t>А. </a:t>
            </a:r>
            <a:r>
              <a:rPr lang="ru-RU" sz="1600" b="1" dirty="0" err="1" smtClean="0"/>
              <a:t>Цельса</a:t>
            </a:r>
            <a:r>
              <a:rPr lang="ru-RU" sz="1600" b="1" dirty="0" smtClean="0"/>
              <a:t> </a:t>
            </a:r>
            <a:r>
              <a:rPr lang="ru-RU" sz="1600" dirty="0" smtClean="0"/>
              <a:t>(1 век), </a:t>
            </a:r>
            <a:r>
              <a:rPr lang="ru-RU" sz="1600" b="1" dirty="0" smtClean="0"/>
              <a:t>Галена</a:t>
            </a:r>
            <a:r>
              <a:rPr lang="ru-RU" sz="1600" dirty="0" smtClean="0"/>
              <a:t> (2 век)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86253" y="533430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Римскому врачу </a:t>
            </a:r>
            <a:r>
              <a:rPr lang="ru-RU" sz="1600" b="1" dirty="0" err="1" smtClean="0"/>
              <a:t>Архигену</a:t>
            </a:r>
            <a:r>
              <a:rPr lang="ru-RU" sz="1600" dirty="0" smtClean="0"/>
              <a:t> (1—2 века) принадлежит первая попытка классификации минеральных вод. 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64" y="1672878"/>
            <a:ext cx="1099867" cy="16335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72" y="3187041"/>
            <a:ext cx="1584176" cy="18851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73" y="251542"/>
            <a:ext cx="1284963" cy="16803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4977" y="3189287"/>
            <a:ext cx="1791479" cy="18829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715" y="4996541"/>
            <a:ext cx="1152069" cy="13847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7331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28347" y="1261209"/>
            <a:ext cx="59601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15 веке </a:t>
            </a:r>
            <a:r>
              <a:rPr lang="ru-RU" sz="2000" b="1" dirty="0" smtClean="0"/>
              <a:t>Савонарола</a:t>
            </a:r>
            <a:r>
              <a:rPr lang="ru-RU" sz="2000" dirty="0" smtClean="0"/>
              <a:t> опубликовал «Трактат об итальянских минеральных водах» с описанием методов их лечебного использования.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4565" y="3441194"/>
            <a:ext cx="57656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Свойства минеральных вод и механизм их действия на организм изучал </a:t>
            </a:r>
            <a:r>
              <a:rPr lang="ru-RU" sz="2000" b="1" dirty="0" smtClean="0"/>
              <a:t>Парацельс</a:t>
            </a:r>
            <a:r>
              <a:rPr lang="ru-RU" sz="2000" dirty="0" smtClean="0"/>
              <a:t> (16 век).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8663" y="5661248"/>
            <a:ext cx="5975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16 веке изданы «Семь книг о теплых водах» итальянского врача </a:t>
            </a:r>
            <a:r>
              <a:rPr lang="ru-RU" sz="2000" b="1" dirty="0" smtClean="0"/>
              <a:t>Г. </a:t>
            </a:r>
            <a:r>
              <a:rPr lang="ru-RU" sz="2000" b="1" dirty="0" err="1" smtClean="0"/>
              <a:t>Фаллопия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84013" y="293631"/>
            <a:ext cx="6320235" cy="378282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2400" dirty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Развитие курортологии как науки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4" y="1017663"/>
            <a:ext cx="1733178" cy="19792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026" name="Picture 2" descr="http://www.varvar.ru/arhiv/slovo/images/parazel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17" y="2842089"/>
            <a:ext cx="1714891" cy="23151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4" y="4509120"/>
            <a:ext cx="1733178" cy="19751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70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346050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900" dirty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В развитие курортологии сделали свой вклад многие страны мира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764704"/>
            <a:ext cx="8568952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Германия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Основополагающие исследования по научной бальнеологии</a:t>
            </a:r>
            <a:br>
              <a:rPr lang="ru-RU" dirty="0" smtClean="0"/>
            </a:br>
            <a:r>
              <a:rPr lang="ru-RU" dirty="0" smtClean="0"/>
              <a:t>проведены в 18 веке немецким ученым Ф. Гофманом,</a:t>
            </a:r>
            <a:br>
              <a:rPr lang="ru-RU" dirty="0" smtClean="0"/>
            </a:br>
            <a:r>
              <a:rPr lang="ru-RU" dirty="0" smtClean="0"/>
              <a:t>изучавшим химический состав минеральных вод.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Огромный вклад сделали ученые О. </a:t>
            </a:r>
            <a:r>
              <a:rPr lang="ru-RU" dirty="0" err="1" smtClean="0"/>
              <a:t>Либрайхом</a:t>
            </a:r>
            <a:r>
              <a:rPr lang="ru-RU" dirty="0" smtClean="0"/>
              <a:t>, К. </a:t>
            </a:r>
            <a:r>
              <a:rPr lang="ru-RU" dirty="0" err="1" smtClean="0"/>
              <a:t>Грёделем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 Гамбурге была создана научная база для изучения</a:t>
            </a:r>
            <a:br>
              <a:rPr lang="ru-RU" dirty="0" smtClean="0"/>
            </a:br>
            <a:r>
              <a:rPr lang="ru-RU" dirty="0" smtClean="0"/>
              <a:t>медицинской климатологии.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C00000"/>
                </a:solidFill>
              </a:rPr>
              <a:t>Успехи курортологии нашли свое отражение в трехтомном руководстве Дитриха и </a:t>
            </a:r>
            <a:r>
              <a:rPr lang="ru-RU" dirty="0" err="1" smtClean="0">
                <a:solidFill>
                  <a:srgbClr val="C00000"/>
                </a:solidFill>
              </a:rPr>
              <a:t>Каминера</a:t>
            </a:r>
            <a:r>
              <a:rPr lang="ru-RU" dirty="0" smtClean="0">
                <a:solidFill>
                  <a:srgbClr val="C00000"/>
                </a:solidFill>
              </a:rPr>
              <a:t> по бальнеологии и медицинской климатологии (1924 год).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 современных курортах ФРГ (</a:t>
            </a:r>
            <a:r>
              <a:rPr lang="ru-RU" dirty="0" err="1" smtClean="0"/>
              <a:t>Бад-Зальцуфлен</a:t>
            </a:r>
            <a:r>
              <a:rPr lang="ru-RU" dirty="0" smtClean="0"/>
              <a:t>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err="1" smtClean="0"/>
              <a:t>Бад-Киссинген</a:t>
            </a:r>
            <a:r>
              <a:rPr lang="ru-RU" dirty="0" smtClean="0"/>
              <a:t> и др.) расположены институты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профилактической медицины, бальнеологии,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физических методов лечения и медицинской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реабилитации.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Одним из первых национальных обществ было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Немецкое бальнеологическое общество (1878 год),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деятельность которого в ФРГ продолжает так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называемое Объединение немецких врачей-курортологов,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которое совместно с аналогичным австрийским обществом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издает журнал</a:t>
            </a:r>
            <a:r>
              <a:rPr lang="en-US" dirty="0" smtClean="0"/>
              <a:t> </a:t>
            </a:r>
            <a:r>
              <a:rPr lang="ru-RU" dirty="0" smtClean="0"/>
              <a:t>прикладной курортологии.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052736"/>
            <a:ext cx="1656184" cy="16561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528359"/>
            <a:ext cx="2448272" cy="19168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97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827659"/>
            <a:ext cx="849694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Италия</a:t>
            </a:r>
            <a:endParaRPr lang="ru-RU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Большой вклад внесли Ч. </a:t>
            </a:r>
            <a:r>
              <a:rPr lang="ru-RU" dirty="0" err="1" smtClean="0"/>
              <a:t>Фругони</a:t>
            </a:r>
            <a:r>
              <a:rPr lang="ru-RU" dirty="0" smtClean="0"/>
              <a:t>, Л. </a:t>
            </a:r>
            <a:r>
              <a:rPr lang="ru-RU" dirty="0" err="1" smtClean="0"/>
              <a:t>Девото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Вопросам курортологии посвящены исследования,</a:t>
            </a:r>
            <a:br>
              <a:rPr lang="ru-RU" dirty="0" smtClean="0"/>
            </a:br>
            <a:r>
              <a:rPr lang="ru-RU" dirty="0" smtClean="0"/>
              <a:t>проведенные в отделении </a:t>
            </a:r>
            <a:r>
              <a:rPr lang="ru-RU" dirty="0" err="1" smtClean="0"/>
              <a:t>гидробальнеологии</a:t>
            </a:r>
            <a:r>
              <a:rPr lang="ru-RU" dirty="0" smtClean="0"/>
              <a:t> Института</a:t>
            </a:r>
            <a:br>
              <a:rPr lang="ru-RU" dirty="0" smtClean="0"/>
            </a:br>
            <a:r>
              <a:rPr lang="ru-RU" dirty="0" smtClean="0"/>
              <a:t>медицинской гидрологии (Рим),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а также в Институте медицинской гидрологии и климатологии</a:t>
            </a:r>
            <a:br>
              <a:rPr lang="ru-RU" dirty="0" smtClean="0"/>
            </a:br>
            <a:r>
              <a:rPr lang="ru-RU" dirty="0" smtClean="0"/>
              <a:t>Миланского университета. Профессор этого Института,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Умберто </a:t>
            </a:r>
            <a:r>
              <a:rPr lang="ru-RU" b="1" dirty="0" err="1" smtClean="0"/>
              <a:t>Солимене</a:t>
            </a:r>
            <a:r>
              <a:rPr lang="ru-RU" dirty="0" smtClean="0"/>
              <a:t>, является</a:t>
            </a:r>
            <a:r>
              <a:rPr lang="en-US" dirty="0" smtClean="0"/>
              <a:t> </a:t>
            </a:r>
            <a:r>
              <a:rPr lang="ru-RU" dirty="0" smtClean="0"/>
              <a:t>Президентом ФЕМТЕК, автором </a:t>
            </a:r>
          </a:p>
          <a:p>
            <a:pPr marL="285750" indent="-285750"/>
            <a:r>
              <a:rPr lang="ru-RU" dirty="0" smtClean="0"/>
              <a:t>      многих книг  по курортологии, климатологии и </a:t>
            </a:r>
            <a:r>
              <a:rPr lang="ru-RU" dirty="0" err="1" smtClean="0"/>
              <a:t>метеопатологии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 1951 году М. </a:t>
            </a:r>
            <a:r>
              <a:rPr lang="ru-RU" dirty="0" err="1" smtClean="0"/>
              <a:t>Мессини</a:t>
            </a:r>
            <a:r>
              <a:rPr lang="ru-RU" dirty="0" smtClean="0"/>
              <a:t> издает «Трактат о клинической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err="1" smtClean="0"/>
              <a:t>гидроклиматологии</a:t>
            </a:r>
            <a:r>
              <a:rPr lang="ru-RU" dirty="0" smtClean="0"/>
              <a:t>», а также обозрение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«Минеральные воды мира» (1957 год). В них нашли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отражение важнейшие вопросы лечебного применения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природных факторов.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Организована Ассоциация итальянских бальнеологов,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климатологов и физиотерапевтов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692696"/>
            <a:ext cx="1656183" cy="16561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878" y="4275723"/>
            <a:ext cx="1457727" cy="2105605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346050"/>
          </a:xfrm>
          <a:effectLst>
            <a:outerShdw blurRad="12700" dist="12700" dir="2700000" algn="tl" rotWithShape="0">
              <a:prstClr val="black">
                <a:alpha val="74000"/>
              </a:prstClr>
            </a:outerShdw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900" dirty="0">
                <a:solidFill>
                  <a:srgbClr val="ABA858"/>
                </a:solidFill>
                <a:latin typeface="Trebuchet MS" panose="020B0603020202020204" pitchFamily="34" charset="0"/>
                <a:cs typeface="Myanmar Text" panose="020B0502040204020203" pitchFamily="34" charset="0"/>
              </a:rPr>
              <a:t>В развитие курортологии сделали свой вклад многие страны мира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926" y="0"/>
            <a:ext cx="1037806" cy="98072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0878" y="2410995"/>
            <a:ext cx="1457609" cy="171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332290" y="3877058"/>
            <a:ext cx="13147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Умберто </a:t>
            </a:r>
            <a:r>
              <a:rPr lang="ru-RU" sz="105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Солимене</a:t>
            </a:r>
            <a:endParaRPr lang="ru-RU"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7816517" y="5546423"/>
            <a:ext cx="23615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А. </a:t>
            </a:r>
            <a:r>
              <a:rPr lang="ru-RU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Разумов  •  </a:t>
            </a:r>
            <a:r>
              <a:rPr lang="en-US" sz="1100" dirty="0" smtClean="0">
                <a:solidFill>
                  <a:srgbClr val="01BDD6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a-razumov@mail.ru</a:t>
            </a:r>
            <a:endParaRPr lang="en-US" sz="1100" dirty="0">
              <a:solidFill>
                <a:srgbClr val="01BDD6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39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5436</TotalTime>
  <Words>1854</Words>
  <Application>Microsoft Office PowerPoint</Application>
  <PresentationFormat>Экран (4:3)</PresentationFormat>
  <Paragraphs>206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Myanmar Text</vt:lpstr>
      <vt:lpstr>Times New Roman</vt:lpstr>
      <vt:lpstr>Trebuchet MS</vt:lpstr>
      <vt:lpstr>1_Тема Office</vt:lpstr>
      <vt:lpstr>Курортология как наука. Интеграция в охрану здоровья здоровых и продление жизни  Balneology as a science.  Integration in health and healthy life extension</vt:lpstr>
      <vt:lpstr>Интегрирующую международную роль в развитии курортного дела, климатологии, термализма, спа-технологий и создании современных бальнеологических комплексов играет ФЕМТЕК, созданный в сентябре 1937 г.</vt:lpstr>
      <vt:lpstr>Презентация PowerPoint</vt:lpstr>
      <vt:lpstr>Презентация PowerPoint</vt:lpstr>
      <vt:lpstr>Презентация PowerPoint</vt:lpstr>
      <vt:lpstr>Развитие курортологии как науки</vt:lpstr>
      <vt:lpstr>Развитие курортологии как науки</vt:lpstr>
      <vt:lpstr>В развитие курортологии сделали свой вклад многие страны мира</vt:lpstr>
      <vt:lpstr>В развитие курортологии сделали свой вклад многие страны мира</vt:lpstr>
      <vt:lpstr>В развитие курортологии сделали свой вклад многие страны мира</vt:lpstr>
      <vt:lpstr>В развитие курортологии сделали свой вклад многие страны мира</vt:lpstr>
      <vt:lpstr>В развитие курортологии сделали свой вклад многие страны мира</vt:lpstr>
      <vt:lpstr>В развитие курортологии сделали свой вклад многие страны мира</vt:lpstr>
      <vt:lpstr>В развитие курортологии сделали свой вклад многие страны мира</vt:lpstr>
      <vt:lpstr>В развитие курортологии сделали свой вклад многие страны мира</vt:lpstr>
      <vt:lpstr>В развитие курортологии сделали свой вклад многие страны мира</vt:lpstr>
      <vt:lpstr>В развитие курортологии сделали свой вклад многие страны мира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Перспективы научных исследований в области бальнеологии, водолечения и грязелечения.</vt:lpstr>
      <vt:lpstr>Перспективы научных исследований в области бальнеологии, водолечения и грязелечения.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Курортология как наука. Интеграция в охрану здоровья здоровых и продление жизни</dc:title>
  <dc:creator>Сони</dc:creator>
  <cp:lastModifiedBy>Sergey Ishtvan</cp:lastModifiedBy>
  <cp:revision>454</cp:revision>
  <dcterms:created xsi:type="dcterms:W3CDTF">2017-10-03T17:39:58Z</dcterms:created>
  <dcterms:modified xsi:type="dcterms:W3CDTF">2017-10-11T11:30:26Z</dcterms:modified>
</cp:coreProperties>
</file>