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684" r:id="rId3"/>
    <p:sldMasterId id="2147483749" r:id="rId4"/>
  </p:sldMasterIdLst>
  <p:notesMasterIdLst>
    <p:notesMasterId r:id="rId20"/>
  </p:notesMasterIdLst>
  <p:handoutMasterIdLst>
    <p:handoutMasterId r:id="rId21"/>
  </p:handoutMasterIdLst>
  <p:sldIdLst>
    <p:sldId id="274" r:id="rId5"/>
    <p:sldId id="279" r:id="rId6"/>
    <p:sldId id="323" r:id="rId7"/>
    <p:sldId id="324" r:id="rId8"/>
    <p:sldId id="325" r:id="rId9"/>
    <p:sldId id="296" r:id="rId10"/>
    <p:sldId id="282" r:id="rId11"/>
    <p:sldId id="328" r:id="rId12"/>
    <p:sldId id="331" r:id="rId13"/>
    <p:sldId id="329" r:id="rId14"/>
    <p:sldId id="332" r:id="rId15"/>
    <p:sldId id="330" r:id="rId16"/>
    <p:sldId id="333" r:id="rId17"/>
    <p:sldId id="280" r:id="rId18"/>
    <p:sldId id="291" r:id="rId19"/>
  </p:sldIdLst>
  <p:sldSz cx="12192000" cy="6858000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71">
          <p15:clr>
            <a:srgbClr val="A4A3A4"/>
          </p15:clr>
        </p15:guide>
        <p15:guide id="4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>
        <p:guide orient="horz" pos="2160"/>
        <p:guide pos="3840"/>
        <p:guide orient="horz" pos="2571"/>
        <p:guide pos="5568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077;&#1085;&#1090;&#1080;&#1085;&#1072;\Desktop\&#1076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Актуальность </a:t>
            </a:r>
            <a:r>
              <a:rPr lang="ru-RU" b="1" dirty="0">
                <a:solidFill>
                  <a:schemeClr val="tx1"/>
                </a:solidFill>
              </a:rPr>
              <a:t>создания единой </a:t>
            </a:r>
            <a:r>
              <a:rPr lang="ru-RU" b="1" dirty="0" smtClean="0">
                <a:solidFill>
                  <a:schemeClr val="tx1"/>
                </a:solidFill>
              </a:rPr>
              <a:t>платформы по </a:t>
            </a:r>
            <a:r>
              <a:rPr lang="ru-RU" b="1" dirty="0">
                <a:solidFill>
                  <a:schemeClr val="tx1"/>
                </a:solidFill>
              </a:rPr>
              <a:t>тематике продления жизни</a:t>
            </a:r>
          </a:p>
        </c:rich>
      </c:tx>
      <c:layout>
        <c:manualLayout>
          <c:xMode val="edge"/>
          <c:yMode val="edge"/>
          <c:x val="0.16052023796797443"/>
          <c:y val="1.1638733705772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105110085950292"/>
          <c:w val="1"/>
          <c:h val="0.53115743367394264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63-4F7D-A533-FCB8BF517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63-4F7D-A533-FCB8BF517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63-4F7D-A533-FCB8BF5171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63-4F7D-A533-FCB8BF5171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'5'!$A$11:$A$14</c:f>
              <c:strCache>
                <c:ptCount val="4"/>
                <c:pt idx="0">
                  <c:v>Обязательно нужна площадка для общения и обмена опытом</c:v>
                </c:pt>
                <c:pt idx="1">
                  <c:v>Скорее нужна</c:v>
                </c:pt>
                <c:pt idx="2">
                  <c:v>Отношусь нейтрально</c:v>
                </c:pt>
                <c:pt idx="3">
                  <c:v>Считаю что не нужна</c:v>
                </c:pt>
              </c:strCache>
            </c:strRef>
          </c:cat>
          <c:val>
            <c:numRef>
              <c:f>'5'!$B$11:$B$14</c:f>
              <c:numCache>
                <c:formatCode>0%</c:formatCode>
                <c:ptCount val="4"/>
                <c:pt idx="0">
                  <c:v>0.87000000000000388</c:v>
                </c:pt>
                <c:pt idx="1">
                  <c:v>7.0000000000000034E-2</c:v>
                </c:pt>
                <c:pt idx="2">
                  <c:v>5.0000000000000031E-2</c:v>
                </c:pt>
                <c:pt idx="3">
                  <c:v>1.0000000000000021E-2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63-4F7D-A533-FCB8BF517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38982446003339E-2"/>
          <c:y val="0.66666447944007856"/>
          <c:w val="0.95778027633985985"/>
          <c:h val="0.30555774278215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72DD-178F-4B84-B0DF-039F68AC61D7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2CCD-7B32-4D3A-A97E-C316FD3DC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0670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1F08C3F-A927-4E3F-B3D9-3DC84D0D8215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1C7D7A4-5206-4F0B-9585-7780B57D5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D7A4-5206-4F0B-9585-7780B57D579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5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D7A4-5206-4F0B-9585-7780B57D579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6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D7A4-5206-4F0B-9585-7780B57D579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1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06391" y="520701"/>
            <a:ext cx="11482386" cy="823873"/>
            <a:chOff x="306854" y="519951"/>
            <a:chExt cx="11481734" cy="825415"/>
          </a:xfrm>
        </p:grpSpPr>
        <p:pic>
          <p:nvPicPr>
            <p:cNvPr id="5" name="Picture 2" descr="C:\Users\1\Desktop\logo_fond.png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299" y="567683"/>
              <a:ext cx="804465" cy="50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8"/>
            <p:cNvSpPr>
              <a:spLocks noChangeArrowheads="1"/>
            </p:cNvSpPr>
            <p:nvPr/>
          </p:nvSpPr>
          <p:spPr bwMode="auto">
            <a:xfrm>
              <a:off x="306854" y="519951"/>
              <a:ext cx="1611595" cy="52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ru-RU" altLang="ru-RU" sz="1400" b="1"/>
                <a:t> </a:t>
              </a:r>
              <a:r>
                <a:rPr lang="ru-RU" altLang="ru-RU" sz="1400" b="1">
                  <a:solidFill>
                    <a:srgbClr val="2E75B6"/>
                  </a:solidFill>
                </a:rPr>
                <a:t>Форум </a:t>
              </a:r>
              <a:br>
                <a:rPr lang="ru-RU" altLang="ru-RU" sz="1400" b="1">
                  <a:solidFill>
                    <a:srgbClr val="2E75B6"/>
                  </a:solidFill>
                </a:rPr>
              </a:br>
              <a:r>
                <a:rPr lang="ru-RU" altLang="ru-RU" sz="1400" b="1">
                  <a:solidFill>
                    <a:srgbClr val="2E75B6"/>
                  </a:solidFill>
                </a:rPr>
                <a:t>«ЖИЗНЬ – 2020»</a:t>
              </a:r>
              <a:endParaRPr lang="ru-RU" altLang="ru-RU" sz="140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564151" y="519951"/>
              <a:ext cx="0" cy="71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2618123" y="790331"/>
              <a:ext cx="9170465" cy="5550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Первая международная специализированная выставка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«ПРОДЛЕНИЕ ЖИЗНИ – МЕТОДЫ, СРЕДСТВА, ТЕХНОЛОГИИ – 2020» 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/>
              </a:r>
              <a:b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endParaRPr lang="ru-RU" dirty="0">
                <a:latin typeface="+mn-lt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56077" y="1121149"/>
              <a:ext cx="11196001" cy="52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3" y="1505151"/>
            <a:ext cx="11196917" cy="4689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DA76-911D-4BF9-AC6E-A2AE92277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5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0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2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0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2589-D64F-436C-BEB0-2FEE6DC3D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5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0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0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91EC-7133-4A78-8F77-EBBE10EB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7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2B50-7ADA-4E19-AF2A-3F496704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889E-83D6-4241-9819-477B28948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4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733D-429C-4709-B191-88C0027C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1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605B-4934-4D66-8110-FABEFDA93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9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B877-3517-4714-86A0-C8D4670D1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087C-EBB0-430C-9782-577EA27F7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2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161C-27FF-4F4B-A73B-42482E61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35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D4D0-E670-40E0-AECC-D197E60C3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FD31-3DB3-4CEA-B1B9-B521876D7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28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FB90-BF84-4697-AF3E-A9FA8627E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B34E-150B-4001-95B6-3C94F2BD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7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1599-3C9A-416C-A4DF-E7E035AF4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17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7488-58FB-414E-AE2A-46BDD1E11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0205-A5AA-4DC9-A747-EE2D17409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32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209F-7498-4CC5-B045-C023C5BF5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CA8C-A494-4AAE-A6EB-68BEAC3F3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01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8567-0BDA-4B39-AAC7-9CEA84ADD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5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CD71-ABA0-483B-B608-6A9B80060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52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920F-BB29-477C-80E8-254F5F4B3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AFB6-9765-4B4E-B0DE-A4D0A22F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10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0E26-35DA-44E4-A36B-688EE1AB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0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8325-7F75-4239-BB22-D1A90AC4F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35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7BD2-F5D9-43A2-AC79-FBD2D86A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2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92F7-1C15-47E2-A124-FBB043994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80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32E3-E3E8-438B-B7ED-1CFF9B43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5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B15C-619E-4D16-AA4C-51F2E5347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11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ы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новый-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240212"/>
          </a:xfrm>
          <a:prstGeom prst="rect">
            <a:avLst/>
          </a:prstGeom>
          <a:noFill/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23325" y="520701"/>
            <a:ext cx="11465452" cy="823873"/>
            <a:chOff x="323788" y="519951"/>
            <a:chExt cx="11464800" cy="825415"/>
          </a:xfrm>
        </p:grpSpPr>
        <p:sp>
          <p:nvSpPr>
            <p:cNvPr id="6" name="Прямоугольник 8"/>
            <p:cNvSpPr>
              <a:spLocks noChangeArrowheads="1"/>
            </p:cNvSpPr>
            <p:nvPr/>
          </p:nvSpPr>
          <p:spPr bwMode="auto">
            <a:xfrm>
              <a:off x="323788" y="553882"/>
              <a:ext cx="1611595" cy="52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/>
              <a:r>
                <a:rPr lang="ru-RU" altLang="ru-RU" sz="1400" b="1" dirty="0" smtClean="0">
                  <a:solidFill>
                    <a:srgbClr val="2E75B6"/>
                  </a:solidFill>
                </a:rPr>
                <a:t>                    Форум  </a:t>
              </a:r>
              <a:r>
                <a:rPr lang="ru-RU" altLang="ru-RU" sz="1400" b="1" dirty="0">
                  <a:solidFill>
                    <a:srgbClr val="2E75B6"/>
                  </a:solidFill>
                </a:rPr>
                <a:t/>
              </a:r>
              <a:br>
                <a:rPr lang="ru-RU" altLang="ru-RU" sz="1400" b="1" dirty="0">
                  <a:solidFill>
                    <a:srgbClr val="2E75B6"/>
                  </a:solidFill>
                </a:rPr>
              </a:br>
              <a:r>
                <a:rPr lang="ru-RU" altLang="ru-RU" sz="1400" b="1" dirty="0" smtClean="0">
                  <a:solidFill>
                    <a:srgbClr val="2E75B6"/>
                  </a:solidFill>
                </a:rPr>
                <a:t>   «</a:t>
              </a:r>
              <a:r>
                <a:rPr lang="ru-RU" altLang="ru-RU" sz="1400" b="1" dirty="0">
                  <a:solidFill>
                    <a:srgbClr val="2E75B6"/>
                  </a:solidFill>
                </a:rPr>
                <a:t>ЖИЗНЬ – 2020»</a:t>
              </a:r>
              <a:endParaRPr lang="ru-RU" altLang="ru-RU" sz="14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562560" y="519951"/>
              <a:ext cx="1591" cy="785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2618123" y="790331"/>
              <a:ext cx="9170465" cy="5550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Первая международная специализированная выставка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«ПРОДЛЕНИЕ ЖИЗНИ – МЕТОДЫ, СРЕДСТВА, ТЕХНОЛОГИИ – 2020»  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/>
              </a:r>
              <a:b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endParaRPr lang="ru-RU" dirty="0">
                <a:latin typeface="+mn-lt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59249" y="1173635"/>
              <a:ext cx="11192829" cy="20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3" y="1505151"/>
            <a:ext cx="11196917" cy="46898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9984-14EE-4CBC-BBE3-4860C970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 bwMode="auto">
          <a:xfrm>
            <a:off x="11574466" y="1025526"/>
            <a:ext cx="0" cy="71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68" y="448733"/>
            <a:ext cx="674367" cy="7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19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FD36-EAB0-47C1-A0D0-8E812BBF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42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0C71-82C3-4419-9B8D-145802C2B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3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1166-11E2-4C12-B78D-19090ABAB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8" y="2507554"/>
            <a:ext cx="515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7554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F1AF-1311-4E7B-BFD5-0FEECC64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1D1B-E107-4D6F-B44D-7A0926259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1F4-55E6-4C29-98F3-B38B74198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6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2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2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12390B-6C58-4809-A032-A40F0BE8D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BA903F-D064-4038-A23A-8FDA671E0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5E4CA0-13AD-421F-B0B1-BF969D53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78F9-E5F6-4278-85A9-176EBE581583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0EF3-B421-44F8-9DC8-D0703F40B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2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0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0.png"/><Relationship Id="rId7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962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213" y="773113"/>
            <a:ext cx="10204450" cy="1282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kern="700" spc="-90" dirty="0">
                <a:latin typeface="+mn-lt"/>
                <a:cs typeface="Arial" pitchFamily="34" charset="0"/>
              </a:rPr>
              <a:t> </a:t>
            </a:r>
            <a:r>
              <a:rPr lang="ru-RU" sz="5700" b="1" kern="700" spc="-9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Форум «ЖИЗНЬ – 2020»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5" y="3217867"/>
            <a:ext cx="9144000" cy="1184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30" b="1" cap="all" spc="10" dirty="0">
                <a:solidFill>
                  <a:schemeClr val="accent1">
                    <a:lumMod val="75000"/>
                  </a:schemeClr>
                </a:solidFill>
              </a:rPr>
              <a:t>Международный фонд ПОДДЕРЖКИ </a:t>
            </a:r>
            <a:r>
              <a:rPr lang="ru-RU" sz="1530" b="1" cap="all" spc="10" dirty="0" smtClean="0">
                <a:solidFill>
                  <a:schemeClr val="accent1">
                    <a:lumMod val="75000"/>
                  </a:schemeClr>
                </a:solidFill>
              </a:rPr>
              <a:t>научно-исследовательских изысканий </a:t>
            </a:r>
            <a:r>
              <a:rPr lang="ru-RU" sz="1500" b="1" cap="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500" b="1" cap="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b="1" cap="all" spc="14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500" b="1" cap="all" spc="140" dirty="0">
                <a:solidFill>
                  <a:schemeClr val="accent1">
                    <a:lumMod val="75000"/>
                  </a:schemeClr>
                </a:solidFill>
              </a:rPr>
              <a:t>содействия деятельности в области </a:t>
            </a:r>
            <a:r>
              <a:rPr lang="ru-RU" sz="1500" b="1" cap="all" spc="140" dirty="0" smtClean="0">
                <a:solidFill>
                  <a:schemeClr val="accent1">
                    <a:lumMod val="75000"/>
                  </a:schemeClr>
                </a:solidFill>
              </a:rPr>
              <a:t>продления </a:t>
            </a:r>
            <a:r>
              <a:rPr lang="ru-RU" sz="1500" b="1" cap="all" spc="140" dirty="0">
                <a:solidFill>
                  <a:schemeClr val="accent1">
                    <a:lumMod val="75000"/>
                  </a:schemeClr>
                </a:solidFill>
              </a:rPr>
              <a:t>жизни </a:t>
            </a:r>
            <a:r>
              <a:rPr lang="ru-RU" sz="1500" b="1" cap="all" spc="14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500" b="1" cap="all" spc="140" dirty="0">
                <a:solidFill>
                  <a:schemeClr val="accent1">
                    <a:lumMod val="75000"/>
                  </a:schemeClr>
                </a:solidFill>
              </a:rPr>
              <a:t>ЖИЗНЬ»</a:t>
            </a:r>
            <a:endParaRPr lang="ru-RU" sz="1500" spc="14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338" y="2128842"/>
            <a:ext cx="10641012" cy="985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1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Первая международная специализированная выставка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«ПРОДЛЕНИЕ ЖИЗНИ – МЕТОДЫ, СРЕДСТВА, ТЕХНОЛОГИИ – 2020»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9209F-7498-4CC5-B045-C023C5BF5BE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2689" y="1682498"/>
            <a:ext cx="1581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Руководители направлений Форума (неполный список):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3385" y="1780485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Федин Анатолий Иванович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3728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Земсков Владимир Михайлович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1877" y="4150709"/>
            <a:ext cx="1735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Заслуженный деятель науки </a:t>
            </a:r>
            <a:r>
              <a:rPr lang="ru-RU" sz="1200" dirty="0" smtClean="0"/>
              <a:t>РФ, </a:t>
            </a:r>
            <a:r>
              <a:rPr lang="ru-RU" sz="1200" dirty="0"/>
              <a:t>профессор, доктор медицинских наук, академик РАЕН и РАМТН, лауреат премии Правительства Российской </a:t>
            </a:r>
            <a:r>
              <a:rPr lang="ru-RU" sz="1200" dirty="0" smtClean="0"/>
              <a:t>Федерации.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3728" y="1784439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Разумов Александр Николаевич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7972" y="2075508"/>
            <a:ext cx="212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Академик РАЕН, профессор, доктор медицинских наук, заслуженный врач </a:t>
            </a:r>
            <a:r>
              <a:rPr lang="ru-RU" sz="1200" dirty="0" smtClean="0"/>
              <a:t>РФ, член </a:t>
            </a:r>
            <a:r>
              <a:rPr lang="ru-RU" sz="1200" dirty="0"/>
              <a:t>Американской академии неврологии, лауреат премий Правительства </a:t>
            </a:r>
            <a:r>
              <a:rPr lang="ru-RU" sz="1200" dirty="0" smtClean="0"/>
              <a:t>РФ </a:t>
            </a:r>
            <a:r>
              <a:rPr lang="ru-RU" sz="1200" dirty="0"/>
              <a:t>и Правительства Москвы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0431" y="2075509"/>
            <a:ext cx="1732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Академик РАН, РАМН, доктор медицинских наук, </a:t>
            </a:r>
            <a:r>
              <a:rPr lang="ru-RU" sz="1200" dirty="0" smtClean="0"/>
              <a:t>профессор, учёный-медик</a:t>
            </a:r>
            <a:r>
              <a:rPr lang="ru-RU" sz="1200" dirty="0"/>
              <a:t>, специалист в области медицинской </a:t>
            </a:r>
            <a:r>
              <a:rPr lang="ru-RU" sz="1200" dirty="0" smtClean="0"/>
              <a:t>реабилитации. </a:t>
            </a:r>
            <a:endParaRPr lang="ru-RU" sz="12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458265" y="1784438"/>
            <a:ext cx="6096000" cy="1479045"/>
            <a:chOff x="8199427" y="1786227"/>
            <a:chExt cx="6096000" cy="14790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199427" y="1786227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</a:rPr>
                <a:t>• Перламутров Юрий Николаевич 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91679" y="2064943"/>
              <a:ext cx="27414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Заслуженный врач </a:t>
              </a:r>
              <a:r>
                <a:rPr lang="ru-RU" sz="1200" dirty="0" smtClean="0"/>
                <a:t>РФ, </a:t>
              </a:r>
            </a:p>
            <a:p>
              <a:r>
                <a:rPr lang="ru-RU" sz="1200" dirty="0" smtClean="0"/>
                <a:t>профессор</a:t>
              </a:r>
              <a:r>
                <a:rPr lang="ru-RU" sz="1200" dirty="0"/>
                <a:t>, доктор </a:t>
              </a:r>
              <a:endParaRPr lang="ru-RU" sz="1200" dirty="0" smtClean="0"/>
            </a:p>
            <a:p>
              <a:r>
                <a:rPr lang="ru-RU" sz="1200" dirty="0" smtClean="0"/>
                <a:t>медицинских </a:t>
              </a:r>
              <a:r>
                <a:rPr lang="ru-RU" sz="1200" dirty="0"/>
                <a:t>наук, </a:t>
              </a:r>
              <a:endParaRPr lang="ru-RU" sz="1200" dirty="0" smtClean="0"/>
            </a:p>
            <a:p>
              <a:r>
                <a:rPr lang="ru-RU" sz="1200" dirty="0" smtClean="0"/>
                <a:t>заведующий </a:t>
              </a:r>
              <a:r>
                <a:rPr lang="ru-RU" sz="1200" dirty="0"/>
                <a:t>кафедрой </a:t>
              </a:r>
              <a:endParaRPr lang="ru-RU" sz="1200" dirty="0" smtClean="0"/>
            </a:p>
            <a:p>
              <a:r>
                <a:rPr lang="ru-RU" sz="1200" dirty="0" smtClean="0"/>
                <a:t>кожных </a:t>
              </a:r>
              <a:r>
                <a:rPr lang="ru-RU" sz="1200" dirty="0"/>
                <a:t>и венерических </a:t>
              </a:r>
              <a:endParaRPr lang="ru-RU" sz="1200" dirty="0" smtClean="0"/>
            </a:p>
            <a:p>
              <a:r>
                <a:rPr lang="ru-RU" sz="1200" dirty="0" smtClean="0"/>
                <a:t>болезней МГМСУ. 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383385" y="3936547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Лазебник Леонид Борисович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67972" y="4149640"/>
            <a:ext cx="224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Главный внештатный геронтолог Министерства здравоохранения </a:t>
            </a:r>
            <a:r>
              <a:rPr lang="ru-RU" sz="1200" dirty="0" smtClean="0"/>
              <a:t>РФ., доктор </a:t>
            </a:r>
            <a:r>
              <a:rPr lang="ru-RU" sz="1200" dirty="0"/>
              <a:t>медицинских наук, профессор. Профессор МГМСУ. Главный терапевт Департамента здравоохранения г. Москвы.</a:t>
            </a:r>
          </a:p>
        </p:txBody>
      </p:sp>
      <p:pic>
        <p:nvPicPr>
          <p:cNvPr id="2055" name="Picture 7" descr="ÐÐµÐ¾Ð½ÑÑÐµÐ² ÐÐ°Ð»ÐµÑÐ¸Ð¹ ÐÐ¾Ð½ÑÑÐ°Ð½ÑÐ¸Ð½Ð¾Ð²Ð¸Ñ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57" y="4226768"/>
            <a:ext cx="902968" cy="13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488236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Поляков Сергей Викторович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484383" y="4150709"/>
            <a:ext cx="2073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Заслуженный </a:t>
            </a:r>
            <a:r>
              <a:rPr lang="ru-RU" sz="1200" dirty="0"/>
              <a:t>врач </a:t>
            </a:r>
            <a:r>
              <a:rPr lang="ru-RU" sz="1200" dirty="0" smtClean="0"/>
              <a:t>РФ, </a:t>
            </a:r>
            <a:r>
              <a:rPr lang="ru-RU" sz="1200" dirty="0"/>
              <a:t>профессор, кандидат медицинских наук, Доверенное лицо Президента РФ, лауреат премии Правительства РФ в области науки и </a:t>
            </a:r>
            <a:r>
              <a:rPr lang="ru-RU" sz="1200" dirty="0" smtClean="0"/>
              <a:t>техники. </a:t>
            </a:r>
            <a:endParaRPr lang="ru-RU" sz="1200" dirty="0"/>
          </a:p>
        </p:txBody>
      </p:sp>
      <p:pic>
        <p:nvPicPr>
          <p:cNvPr id="1026" name="Picture 2" descr="ÐÐ¾Ð»ÑÐºÐ¾Ð² Ð¡ÐµÑÐ³ÐµÐ¹ ÐÐ¸ÐºÑÐ¾ÑÐ¾Ð²Ð¸Ñ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28" y="4226768"/>
            <a:ext cx="902968" cy="13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Ð°Ð·ÐµÐ±Ð½Ð¸Ðº ÐÐµÐ¾Ð½Ð¸Ð´ ÐÐ¾ÑÐ¸ÑÐ¾Ð²Ð¸Ñ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39" y="4220788"/>
            <a:ext cx="879333" cy="13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ÐµÐ¼ÑÐºÐ¾Ð² ÐÐ»Ð°Ð´Ð¸Ð¼Ð¸Ñ ÐÐ¸ÑÐ°Ð¹Ð»Ð¾Ð²Ð¸Ñ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00" y="4208624"/>
            <a:ext cx="869638" cy="12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und-life.com/uploads/images/per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57" y="2173720"/>
            <a:ext cx="797806" cy="11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-life.com/uploads/Fedin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7" y="2175139"/>
            <a:ext cx="796854" cy="11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 Ð°Ð·ÑÐ¼Ð¾Ð² ÐÐ»ÐµÐºÑÐ°Ð½Ð´Ñ ÐÐ¸ÐºÐ¾Ð»Ð°ÐµÐ²Ð¸Ñ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5" y="2175139"/>
            <a:ext cx="849286" cy="11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772" y="1682498"/>
            <a:ext cx="223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Специализированные направления: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75974" y="1651799"/>
            <a:ext cx="421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Неврология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(лечение заболеваний)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4474" y="3978603"/>
            <a:ext cx="285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Иммунология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(медико-биологическая наука)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728" y="1682498"/>
            <a:ext cx="2663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Восстановительная медицина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(реабилитация)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29728" y="1662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Дерматология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(лечение заболеваний)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2952" y="3978603"/>
            <a:ext cx="286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Геронтология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(здоровое и активное долголетие)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29728" y="3978603"/>
            <a:ext cx="415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Организация здравоохранения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(общественное здоровье)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ndrew\Desktop\фото мини презентация\5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2205720"/>
            <a:ext cx="2303592" cy="15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w\Desktop\фото мини презентация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2205718"/>
            <a:ext cx="2771332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w\Desktop\фото мини презентация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22" y="2205720"/>
            <a:ext cx="2613374" cy="15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drew\Desktop\фото мини презентация\9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4501823"/>
            <a:ext cx="2303592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drew\Desktop\фото мини презентация\10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4501824"/>
            <a:ext cx="2778890" cy="15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drew\Desktop\фото мини презентация\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501823"/>
            <a:ext cx="2595196" cy="15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2689" y="1682498"/>
            <a:ext cx="1581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Руководители направлений Форума (неполный список):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3385" y="1780485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err="1">
                <a:solidFill>
                  <a:srgbClr val="002060"/>
                </a:solidFill>
              </a:rPr>
              <a:t>Барденштейн</a:t>
            </a:r>
            <a:r>
              <a:rPr lang="ru-RU" sz="1400" b="1" dirty="0">
                <a:solidFill>
                  <a:srgbClr val="002060"/>
                </a:solidFill>
              </a:rPr>
              <a:t> Леонид Михайлович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3728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err="1">
                <a:solidFill>
                  <a:srgbClr val="002060"/>
                </a:solidFill>
              </a:rPr>
              <a:t>Лахова</a:t>
            </a:r>
            <a:r>
              <a:rPr lang="ru-RU" sz="1400" b="1" dirty="0">
                <a:solidFill>
                  <a:srgbClr val="002060"/>
                </a:solidFill>
              </a:rPr>
              <a:t> Екатерина Филипповна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01632" y="4150709"/>
            <a:ext cx="2001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Российский политический </a:t>
            </a:r>
            <a:endParaRPr lang="ru-RU" sz="1200" dirty="0" smtClean="0"/>
          </a:p>
          <a:p>
            <a:r>
              <a:rPr lang="ru-RU" sz="1200" dirty="0" smtClean="0"/>
              <a:t>и государственный деятель</a:t>
            </a:r>
            <a:r>
              <a:rPr lang="ru-RU" sz="1200" dirty="0"/>
              <a:t>, заместитель председателя Комитета Государственной Думы по делам общественных объединений </a:t>
            </a:r>
            <a:r>
              <a:rPr lang="ru-RU" sz="1200" dirty="0" smtClean="0"/>
              <a:t>и религиозных </a:t>
            </a:r>
            <a:r>
              <a:rPr lang="ru-RU" sz="1200" dirty="0"/>
              <a:t>организаций.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3728" y="1784439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Черняева Нина Алексеевна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7972" y="2075508"/>
            <a:ext cx="212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Заслуженный врач </a:t>
            </a:r>
            <a:r>
              <a:rPr lang="ru-RU" sz="1200" dirty="0" smtClean="0"/>
              <a:t>РФ, </a:t>
            </a:r>
            <a:r>
              <a:rPr lang="ru-RU" sz="1200" dirty="0"/>
              <a:t>доктор медицинских наук, профессор, член Президиума правления Российского общества психиатров, член Международной коллегии по </a:t>
            </a:r>
            <a:r>
              <a:rPr lang="ru-RU" sz="1200" dirty="0" err="1"/>
              <a:t>нейропсихофармакологии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0430" y="2075509"/>
            <a:ext cx="1912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Заслуженный врач </a:t>
            </a:r>
            <a:r>
              <a:rPr lang="ru-RU" sz="1200" dirty="0" smtClean="0"/>
              <a:t>РФ, депутат Государственной </a:t>
            </a:r>
            <a:r>
              <a:rPr lang="ru-RU" sz="1200" dirty="0"/>
              <a:t>Думы, </a:t>
            </a:r>
            <a:r>
              <a:rPr lang="ru-RU" sz="1200" dirty="0" smtClean="0"/>
              <a:t>член </a:t>
            </a:r>
            <a:r>
              <a:rPr lang="ru-RU" sz="1200" dirty="0"/>
              <a:t>комитета Государственной Думы </a:t>
            </a:r>
            <a:endParaRPr lang="ru-RU" sz="1200" dirty="0" smtClean="0"/>
          </a:p>
          <a:p>
            <a:r>
              <a:rPr lang="ru-RU" sz="1200" dirty="0" smtClean="0"/>
              <a:t>по </a:t>
            </a:r>
            <a:r>
              <a:rPr lang="ru-RU" sz="1200" dirty="0"/>
              <a:t>охране здоровья.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458265" y="1784438"/>
            <a:ext cx="6096000" cy="1663711"/>
            <a:chOff x="8199427" y="1786227"/>
            <a:chExt cx="6096000" cy="166371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199427" y="1786227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</a:rPr>
                <a:t>• Гришина Елена Евгеньевна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91679" y="2064943"/>
              <a:ext cx="210772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Доктор медицинских наук, профессор, ведущий научный сотрудник ГБУЗ МО МОНИКИ им. М.Ф. Владимирского.</a:t>
              </a:r>
            </a:p>
            <a:p>
              <a:r>
                <a:rPr lang="ru-RU" sz="1200" dirty="0"/>
                <a:t>Член Европейской группы </a:t>
              </a:r>
              <a:r>
                <a:rPr lang="ru-RU" sz="1200" dirty="0" err="1" smtClean="0"/>
                <a:t>офтальмоонкологов</a:t>
              </a:r>
              <a:r>
                <a:rPr lang="ru-RU" sz="1200" dirty="0" smtClean="0"/>
                <a:t>. 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383385" y="3936547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Зингерман Борис Валентинович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67972" y="4136388"/>
            <a:ext cx="224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Член экспертного совета по информационно-коммуникационным технологиям Минздрава РФ.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488236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Рябцева Алла Алексеевна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484383" y="4150709"/>
            <a:ext cx="2021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Главный внештатный офтальмолог Московской </a:t>
            </a:r>
            <a:r>
              <a:rPr lang="ru-RU" sz="1200" dirty="0" smtClean="0"/>
              <a:t>области, доктор </a:t>
            </a:r>
            <a:r>
              <a:rPr lang="ru-RU" sz="1200" dirty="0"/>
              <a:t>медицинских наук, </a:t>
            </a:r>
            <a:r>
              <a:rPr lang="ru-RU" sz="1200" dirty="0" smtClean="0"/>
              <a:t>профессор, секретарь </a:t>
            </a:r>
            <a:r>
              <a:rPr lang="ru-RU" sz="1200" dirty="0"/>
              <a:t>комиссии РАМН «Сосудистая патология </a:t>
            </a:r>
            <a:r>
              <a:rPr lang="ru-RU" sz="1200" dirty="0" smtClean="0"/>
              <a:t>глаз.</a:t>
            </a:r>
            <a:endParaRPr lang="ru-RU" sz="1200" dirty="0"/>
          </a:p>
        </p:txBody>
      </p:sp>
      <p:pic>
        <p:nvPicPr>
          <p:cNvPr id="1034" name="Picture 10" descr="http://fund-life.com/uploads/Fedin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7" y="2175139"/>
            <a:ext cx="796854" cy="11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Ð°ÑÐ´ÐµÐ½ÑÑÐµÐ¹Ð½ ÐÐµÐ¾Ð½Ð¸Ð´ ÐÐ¸ÑÐ°Ð¹Ð»Ð¾Ð²Ð¸Ñ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8" y="2175139"/>
            <a:ext cx="804784" cy="11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8" y="4239350"/>
            <a:ext cx="824724" cy="12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5" y="2173720"/>
            <a:ext cx="790941" cy="11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57" y="2175140"/>
            <a:ext cx="840344" cy="11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08" y="4239350"/>
            <a:ext cx="879364" cy="12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55" y="4256142"/>
            <a:ext cx="840031" cy="12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772" y="1682498"/>
            <a:ext cx="223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Специализированные направления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(неполный список):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75974" y="1651799"/>
            <a:ext cx="421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Психиатрия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(лечение заболеваний)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4474" y="3978603"/>
            <a:ext cx="306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Здоровье женщин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(золотой век серебряного возраста)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728" y="1682498"/>
            <a:ext cx="3055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Организации здравоохранения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(охрана здоровья)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29728" y="1662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err="1" smtClean="0">
                <a:solidFill>
                  <a:srgbClr val="002060"/>
                </a:solidFill>
              </a:rPr>
              <a:t>Онкоофтальмология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(лечение заболеваний)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2952" y="3978603"/>
            <a:ext cx="286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ИТ в медицине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(информационные технологии)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29728" y="3978603"/>
            <a:ext cx="415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Офтальмология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(лечение заболеваний)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andrew\Desktop\фото мини презентация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2175017"/>
            <a:ext cx="2303592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w\Desktop\фото мини презентация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2175019"/>
            <a:ext cx="2778890" cy="15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w\Desktop\фото мини презентация\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22" y="2175018"/>
            <a:ext cx="2613376" cy="15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w\Desktop\фото мини презентация\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4501823"/>
            <a:ext cx="2303592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drew\Desktop\фото мини презентация\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4501823"/>
            <a:ext cx="2778890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ndrew\Desktop\фото мини презентация\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01823"/>
            <a:ext cx="2595198" cy="15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012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8373" y="1706871"/>
            <a:ext cx="2036619" cy="4689837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Партнеры Форума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(неполный список):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979126" y="740592"/>
            <a:ext cx="54107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latin typeface="Calibri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latin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66419" y="1801371"/>
            <a:ext cx="0" cy="472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9600" y="6401890"/>
            <a:ext cx="10967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7" y="4604218"/>
            <a:ext cx="14747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3" descr="ÐÐ°ÑÑÐ¸Ð½ÐºÐ¸ Ð¿Ð¾ Ð·Ð°Ð¿ÑÐ¾ÑÑ Ð°Ð½Ð¾ Ð½Ð°ÑÐ¸Ð¾Ð½Ð°Ð»ÑÐ½ÑÐ¹ ÑÐºÑÐ¿ÐµÑÑÐ½ÑÐ¹ ÑÐµÐ½Ñ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87405" y="5224237"/>
            <a:ext cx="7789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Calibri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97562" y="1488361"/>
            <a:ext cx="9026373" cy="2850710"/>
            <a:chOff x="2723145" y="1681877"/>
            <a:chExt cx="9026373" cy="2850710"/>
          </a:xfrm>
        </p:grpSpPr>
        <p:pic>
          <p:nvPicPr>
            <p:cNvPr id="2053" name="Picture 5" descr="ÐÑÑÐ¾ÑÐ¸Ð°ÑÐ¸Ñ ÑÑÐºÐ¾Ð²Ð¾Ð´Ð¸ÑÐµÐ»ÐµÐ¹ ÑÑÑÐµÐ¶Ð´ÐµÐ½Ð¸Ð¹ Ð·Ð´ÑÐ°Ð²Ð¾Ð¾ÑÑÐ°Ð½ÐµÐ½Ð¸Ñ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147" y="1779559"/>
              <a:ext cx="1255295" cy="89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upload.wikimedia.org/wikipedia/commons/thumb/7/78/Logo_of_the_Skolkovo_Foundation.svg/220px-Logo_of_the_Skolkovo_Foundatio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478" y="1860620"/>
              <a:ext cx="995921" cy="714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ÐÑÐ¾ ÐµÑÑÑ ÐÑÐ¾ Ð² Ð¼ÐµÐ´Ð¸ÑÐ¸Ð½Ð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602" y="4059460"/>
              <a:ext cx="1219916" cy="33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s://www.mnioi.nmicr.ru/assets/css/img/logo-m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393" y="1747688"/>
              <a:ext cx="801984" cy="81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542" y="4159788"/>
              <a:ext cx="1232447" cy="22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665" y="2840447"/>
              <a:ext cx="1064257" cy="102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728" y="3042844"/>
              <a:ext cx="973275" cy="62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612" y="3092006"/>
              <a:ext cx="1227990" cy="46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abc-medicina.com/img/abc-header-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145" y="4107297"/>
              <a:ext cx="1255297" cy="334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953" y="4159788"/>
              <a:ext cx="1118823" cy="22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228" y="1936140"/>
              <a:ext cx="1311955" cy="56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650" y="1914789"/>
              <a:ext cx="848462" cy="7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914" y="2914715"/>
              <a:ext cx="782098" cy="92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228" y="2927310"/>
              <a:ext cx="1311955" cy="73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509" y="4091270"/>
              <a:ext cx="1150673" cy="41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42" y="1811690"/>
              <a:ext cx="917249" cy="8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s://zdravmedic.ru/ckfinder/userfiles/images/%D0%BB%D0%BE%D0%B3%D0%BE/b8263404491160e28a2c861186126dd5-94x104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314" y="2893245"/>
              <a:ext cx="690214" cy="76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zdravmedic.ru/ckfinder/userfiles/images/%D0%BB%D0%BE%D0%B3%D0%BE/%D0%91%D0%B0%D0%BD%D0%BD%D0%B5%D1%80-42-300x107_160x57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794" y="4078573"/>
              <a:ext cx="1077779" cy="38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606" y="3873590"/>
              <a:ext cx="891664" cy="65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http://iecenter.ru/sites/default/files/banner/PNN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542" y="1681877"/>
              <a:ext cx="980842" cy="1072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://iecenter.ru/sites/default/files/banner/logo%20%D0%A6%D0%B5%D0%BD%D1%82%D1%80%20%D0%B3%D0%B8%D0%B3%D0%B5%D0%BD%D1%8B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35" y="2975882"/>
              <a:ext cx="787406" cy="81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3" name="Прямая соединительная линия 32"/>
          <p:cNvCxnSpPr/>
          <p:nvPr/>
        </p:nvCxnSpPr>
        <p:spPr>
          <a:xfrm>
            <a:off x="3956981" y="4410702"/>
            <a:ext cx="64576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34704" y="4456577"/>
            <a:ext cx="283630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• Ассоциация руководителей  </a:t>
            </a:r>
            <a:endParaRPr lang="ru-RU" sz="1100" b="1" dirty="0" smtClean="0"/>
          </a:p>
          <a:p>
            <a:r>
              <a:rPr lang="ru-RU" sz="1100" b="1" dirty="0" smtClean="0"/>
              <a:t>учреждений </a:t>
            </a:r>
            <a:r>
              <a:rPr lang="ru-RU" sz="1100" b="1" dirty="0"/>
              <a:t>здравоохранения</a:t>
            </a:r>
          </a:p>
          <a:p>
            <a:r>
              <a:rPr lang="ru-RU" sz="1100" b="1" dirty="0"/>
              <a:t>• Инновационный центр «</a:t>
            </a:r>
            <a:r>
              <a:rPr lang="ru-RU" sz="1100" b="1" dirty="0" err="1"/>
              <a:t>Сколково</a:t>
            </a:r>
            <a:r>
              <a:rPr lang="ru-RU" sz="1100" b="1" dirty="0"/>
              <a:t>»</a:t>
            </a:r>
          </a:p>
          <a:p>
            <a:r>
              <a:rPr lang="ru-RU" sz="1100" b="1" dirty="0"/>
              <a:t>• МНИОИ им. </a:t>
            </a:r>
            <a:r>
              <a:rPr lang="ru-RU" sz="1100" b="1" dirty="0" err="1" smtClean="0"/>
              <a:t>П.А.Герцена</a:t>
            </a:r>
            <a:endParaRPr lang="ru-RU" sz="1100" b="1" dirty="0" smtClean="0"/>
          </a:p>
          <a:p>
            <a:r>
              <a:rPr lang="ru-RU" sz="1100" b="1" dirty="0"/>
              <a:t>• </a:t>
            </a:r>
            <a:r>
              <a:rPr lang="ru-RU" sz="1100" b="1" dirty="0" smtClean="0"/>
              <a:t>МРОО "Природное </a:t>
            </a:r>
            <a:r>
              <a:rPr lang="ru-RU" sz="1100" b="1" dirty="0"/>
              <a:t>наследие </a:t>
            </a:r>
            <a:r>
              <a:rPr lang="ru-RU" sz="1100" b="1" dirty="0" smtClean="0"/>
              <a:t>нации</a:t>
            </a:r>
          </a:p>
          <a:p>
            <a:r>
              <a:rPr lang="ru-RU" sz="1100" b="1" dirty="0"/>
              <a:t>• Совет по сохранению природного </a:t>
            </a:r>
            <a:endParaRPr lang="ru-RU" sz="1100" b="1" dirty="0" smtClean="0"/>
          </a:p>
          <a:p>
            <a:r>
              <a:rPr lang="ru-RU" sz="1100" b="1" dirty="0" smtClean="0"/>
              <a:t>наследия </a:t>
            </a:r>
            <a:r>
              <a:rPr lang="ru-RU" sz="1100" b="1" dirty="0"/>
              <a:t>нации в Совете Федерации </a:t>
            </a:r>
            <a:endParaRPr lang="ru-RU" sz="1100" b="1" dirty="0" smtClean="0"/>
          </a:p>
          <a:p>
            <a:r>
              <a:rPr lang="ru-RU" sz="1100" b="1" dirty="0" smtClean="0"/>
              <a:t>Федерального </a:t>
            </a:r>
            <a:r>
              <a:rPr lang="ru-RU" sz="1100" b="1" dirty="0"/>
              <a:t>собрания РФ</a:t>
            </a:r>
          </a:p>
          <a:p>
            <a:r>
              <a:rPr lang="ru-RU" sz="1100" b="1" dirty="0"/>
              <a:t>• Благотворительный фонд поддержки медицинских работников "Врачебное братство"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63021" y="4456577"/>
            <a:ext cx="33196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• </a:t>
            </a:r>
            <a:r>
              <a:rPr lang="ru-RU" sz="1100" b="1" dirty="0"/>
              <a:t>Сенаторский Клуб Совета Федерации</a:t>
            </a:r>
          </a:p>
          <a:p>
            <a:r>
              <a:rPr lang="ru-RU" sz="1100" b="1" dirty="0"/>
              <a:t>• АНО «Национальный </a:t>
            </a:r>
            <a:r>
              <a:rPr lang="ru-RU" sz="1100" b="1" dirty="0" smtClean="0"/>
              <a:t>экспертный центр</a:t>
            </a:r>
            <a:r>
              <a:rPr lang="ru-RU" sz="1100" b="1" dirty="0"/>
              <a:t>»</a:t>
            </a:r>
          </a:p>
          <a:p>
            <a:r>
              <a:rPr lang="ru-RU" sz="1100" b="1" dirty="0"/>
              <a:t>• Общественный Благотворительный Центр «Надежда и милосердие»</a:t>
            </a:r>
          </a:p>
          <a:p>
            <a:r>
              <a:rPr lang="ru-RU" sz="1100" b="1" dirty="0"/>
              <a:t>• Ассоциация «Вода-Медицина-Экология»</a:t>
            </a:r>
          </a:p>
          <a:p>
            <a:r>
              <a:rPr lang="ru-RU" sz="1100" b="1" dirty="0"/>
              <a:t>• Федерация Еврейских Врачей</a:t>
            </a:r>
          </a:p>
          <a:p>
            <a:r>
              <a:rPr lang="ru-RU" sz="1100" b="1" dirty="0"/>
              <a:t>• Ассоциация женщин-предпринимателей России</a:t>
            </a:r>
          </a:p>
          <a:p>
            <a:r>
              <a:rPr lang="ru-RU" sz="1100" b="1" dirty="0"/>
              <a:t>• РОО «Столичное объединение врачей»</a:t>
            </a:r>
          </a:p>
          <a:p>
            <a:r>
              <a:rPr lang="ru-RU" sz="1100" b="1" dirty="0"/>
              <a:t>• Информационно-аналитическое агентство "</a:t>
            </a:r>
            <a:r>
              <a:rPr lang="ru-RU" sz="1100" b="1" dirty="0" err="1"/>
              <a:t>Антиконтрафакт</a:t>
            </a:r>
            <a:r>
              <a:rPr lang="ru-RU" sz="1100" b="1" dirty="0"/>
              <a:t>"</a:t>
            </a:r>
          </a:p>
          <a:p>
            <a:r>
              <a:rPr lang="ru-RU" sz="1100" b="1" dirty="0" smtClean="0"/>
              <a:t>• Сеть </a:t>
            </a:r>
            <a:r>
              <a:rPr lang="ru-RU" sz="1100" b="1" dirty="0"/>
              <a:t>поликлиник "АВС-медицина"</a:t>
            </a:r>
            <a:endParaRPr lang="ru-RU" sz="1100" b="1" dirty="0" smtClean="0"/>
          </a:p>
          <a:p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629032" y="4456577"/>
            <a:ext cx="3432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• Клиника заслуженных врачей РФ</a:t>
            </a:r>
          </a:p>
          <a:p>
            <a:r>
              <a:rPr lang="ru-RU" sz="1100" b="1" dirty="0" smtClean="0"/>
              <a:t>• Выставочная компания </a:t>
            </a:r>
            <a:r>
              <a:rPr lang="en-US" sz="1100" b="1" dirty="0" smtClean="0"/>
              <a:t>DENTALEXPO</a:t>
            </a:r>
          </a:p>
          <a:p>
            <a:r>
              <a:rPr lang="en-US" sz="1100" b="1" dirty="0" smtClean="0"/>
              <a:t>• </a:t>
            </a:r>
            <a:r>
              <a:rPr lang="ru-RU" sz="1100" b="1" dirty="0" smtClean="0"/>
              <a:t>МПО «Металлист»</a:t>
            </a:r>
          </a:p>
          <a:p>
            <a:r>
              <a:rPr lang="ru-RU" sz="1100" b="1" dirty="0" smtClean="0"/>
              <a:t>• </a:t>
            </a:r>
            <a:r>
              <a:rPr lang="ru-RU" sz="1100" b="1" dirty="0"/>
              <a:t>Общественный Благотворительный Центр «Надежда и милосердие»</a:t>
            </a:r>
          </a:p>
          <a:p>
            <a:r>
              <a:rPr lang="ru-RU" sz="1100" b="1" dirty="0"/>
              <a:t>• Правовой центр "Человек и Закон"</a:t>
            </a:r>
          </a:p>
          <a:p>
            <a:r>
              <a:rPr lang="ru-RU" sz="1100" b="1" dirty="0"/>
              <a:t>• Федерация женщин "Статус</a:t>
            </a:r>
          </a:p>
          <a:p>
            <a:r>
              <a:rPr lang="ru-RU" sz="1100" b="1" dirty="0"/>
              <a:t>• Электронное периодическое издание "Я – Россиянин</a:t>
            </a:r>
            <a:r>
              <a:rPr lang="ru-RU" sz="1100" b="1" dirty="0" smtClean="0"/>
              <a:t>»</a:t>
            </a:r>
          </a:p>
          <a:p>
            <a:r>
              <a:rPr lang="ru-RU" sz="1100" b="1" dirty="0" smtClean="0"/>
              <a:t>• Издательство «Кто есть кто в медицине»</a:t>
            </a:r>
          </a:p>
        </p:txBody>
      </p:sp>
    </p:spTree>
    <p:extLst>
      <p:ext uri="{BB962C8B-B14F-4D97-AF65-F5344CB8AC3E}">
        <p14:creationId xmlns:p14="http://schemas.microsoft.com/office/powerpoint/2010/main" val="26206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3551012"/>
            <a:ext cx="1215813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59429" y="1779053"/>
            <a:ext cx="9016107" cy="468983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Оргкомитет </a:t>
            </a:r>
          </a:p>
          <a:p>
            <a:pPr marL="0" indent="0">
              <a:buNone/>
            </a:pPr>
            <a:r>
              <a:rPr lang="ru-RU" sz="1600" b="1" dirty="0" smtClean="0"/>
              <a:t>                              Международный фонд поддержки научно-исследовательских изысканий 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и содействия деятельности в области продления жизни «ЖИЗНЬ»</a:t>
            </a:r>
            <a:endParaRPr lang="ru-RU" sz="1600" dirty="0"/>
          </a:p>
          <a:p>
            <a:pPr marL="0" indent="0" algn="ctr">
              <a:buNone/>
            </a:pPr>
            <a:r>
              <a:rPr lang="ru-RU" sz="1600" dirty="0" smtClean="0"/>
              <a:t>                             127051, Российская Федерация, г. Москва, Цветной бульвар, д. 25, стр. 1   </a:t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INTERNATIONAL</a:t>
            </a:r>
            <a:r>
              <a:rPr lang="ru-RU" sz="1600" b="1" dirty="0" smtClean="0"/>
              <a:t> </a:t>
            </a:r>
            <a:r>
              <a:rPr lang="en-US" sz="1600" b="1" dirty="0" smtClean="0"/>
              <a:t> FUND SCIENTIFIC RESEARCH </a:t>
            </a:r>
            <a:r>
              <a:rPr lang="ru-RU" sz="1600" b="1" dirty="0" smtClean="0"/>
              <a:t> </a:t>
            </a:r>
            <a:r>
              <a:rPr lang="en-US" sz="1600" b="1" dirty="0" smtClean="0"/>
              <a:t>ACTIVITYAND </a:t>
            </a:r>
            <a:r>
              <a:rPr lang="ru-RU" sz="1600" b="1" dirty="0" smtClean="0"/>
              <a:t> </a:t>
            </a:r>
            <a:r>
              <a:rPr lang="en-US" sz="1600" b="1" dirty="0" smtClean="0"/>
              <a:t>PROMOTION OF ACTIVITIES IN THE FIELD OF LIFE EXTENSION «LIFE» </a:t>
            </a:r>
          </a:p>
          <a:p>
            <a:pPr marL="0" indent="0" algn="ctr">
              <a:buNone/>
            </a:pPr>
            <a:r>
              <a:rPr lang="ru-RU" sz="1600" dirty="0" smtClean="0"/>
              <a:t>127051, </a:t>
            </a:r>
            <a:r>
              <a:rPr lang="en-US" sz="1600" b="1" dirty="0" smtClean="0"/>
              <a:t>Russian Federation</a:t>
            </a:r>
            <a:r>
              <a:rPr lang="ru-RU" sz="1600" dirty="0" smtClean="0"/>
              <a:t>, </a:t>
            </a:r>
            <a:r>
              <a:rPr lang="en-US" sz="1600" dirty="0" smtClean="0"/>
              <a:t>Moscow, </a:t>
            </a:r>
            <a:r>
              <a:rPr lang="en-US" sz="1600" dirty="0" err="1" smtClean="0"/>
              <a:t>Tsvetnoy</a:t>
            </a:r>
            <a:r>
              <a:rPr lang="en-US" sz="1600" dirty="0" smtClean="0"/>
              <a:t> Boulevard, 25, building 1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66418" y="1856232"/>
            <a:ext cx="13153" cy="463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17043" y="1856232"/>
            <a:ext cx="1028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qr-code3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41" y="5400289"/>
            <a:ext cx="1153128" cy="11531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9031" y="3996612"/>
            <a:ext cx="5477935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1440"/>
              </a:lnSpc>
              <a:buNone/>
            </a:pPr>
            <a:r>
              <a:rPr lang="en-US" sz="1200" b="1" dirty="0" smtClean="0"/>
              <a:t>http://forumlife-expo.com       www</a:t>
            </a:r>
            <a:r>
              <a:rPr lang="ru-RU" sz="1200" b="1" dirty="0" smtClean="0"/>
              <a:t>.</a:t>
            </a:r>
            <a:r>
              <a:rPr lang="en-US" sz="1200" b="1" dirty="0" smtClean="0"/>
              <a:t>fund</a:t>
            </a:r>
            <a:r>
              <a:rPr lang="ru-RU" sz="1200" b="1" dirty="0" smtClean="0"/>
              <a:t>-</a:t>
            </a:r>
            <a:r>
              <a:rPr lang="en-US" sz="1200" b="1" dirty="0" smtClean="0"/>
              <a:t>life</a:t>
            </a:r>
            <a:r>
              <a:rPr lang="ru-RU" sz="1200" b="1" dirty="0" smtClean="0"/>
              <a:t>.</a:t>
            </a:r>
            <a:r>
              <a:rPr lang="en-US" sz="1200" b="1" dirty="0" smtClean="0"/>
              <a:t>com</a:t>
            </a:r>
            <a:r>
              <a:rPr lang="ru-RU" sz="1200" b="1" dirty="0" smtClean="0"/>
              <a:t>    </a:t>
            </a:r>
            <a:r>
              <a:rPr lang="ru-RU" sz="800" i="1" dirty="0" smtClean="0"/>
              <a:t/>
            </a:r>
            <a:br>
              <a:rPr lang="ru-RU" sz="800" i="1" dirty="0" smtClean="0"/>
            </a:br>
            <a:r>
              <a:rPr lang="ru-RU" sz="1200" dirty="0" smtClean="0"/>
              <a:t>Представители Оргкомитета Форума по вопросам участия:</a:t>
            </a:r>
          </a:p>
          <a:p>
            <a:pPr marL="0" indent="0" algn="ctr">
              <a:lnSpc>
                <a:spcPts val="1440"/>
              </a:lnSpc>
              <a:buNone/>
            </a:pPr>
            <a:r>
              <a:rPr lang="ru-RU" sz="1200" dirty="0" smtClean="0"/>
              <a:t>Расторгуева Алина Александровна </a:t>
            </a:r>
          </a:p>
          <a:p>
            <a:pPr marL="0" indent="0" algn="ctr">
              <a:lnSpc>
                <a:spcPts val="1440"/>
              </a:lnSpc>
              <a:buNone/>
            </a:pPr>
            <a:r>
              <a:rPr lang="ru-RU" sz="1200" dirty="0" smtClean="0"/>
              <a:t>Локшин Марк Иосифович</a:t>
            </a:r>
          </a:p>
          <a:p>
            <a:pPr marL="0" indent="0" algn="ctr">
              <a:lnSpc>
                <a:spcPts val="1440"/>
              </a:lnSpc>
              <a:buNone/>
            </a:pPr>
            <a:r>
              <a:rPr lang="ru-RU" sz="1200" dirty="0" smtClean="0"/>
              <a:t>Харченко Олег Иванович</a:t>
            </a:r>
          </a:p>
          <a:p>
            <a:pPr marL="0" indent="0" algn="ctr">
              <a:lnSpc>
                <a:spcPts val="1440"/>
              </a:lnSpc>
              <a:buNone/>
            </a:pPr>
            <a:r>
              <a:rPr lang="ru-RU" sz="1200" dirty="0" err="1" smtClean="0"/>
              <a:t>Кайбелов</a:t>
            </a:r>
            <a:r>
              <a:rPr lang="ru-RU" sz="1200" dirty="0" smtClean="0"/>
              <a:t> Олег Александрович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endParaRPr lang="ru-RU" sz="1200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63133" y="5381302"/>
            <a:ext cx="9203267" cy="4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75465" y="5423636"/>
            <a:ext cx="8365068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Фармкомпании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тренажеры, косметические средства, методики массажа, традиционная и альтернативная медицина, </a:t>
            </a:r>
            <a:b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уникальные операции и многое другое – всё для продления жизни и улучшения я ее качества!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… и все это к приобретению на Выставке здесь и сейчас!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Чем бы ты не обладал, это все не вечно, и с собой это не забрать!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Приди на выставку, и найди возможность Жить!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54" name="Picture 6" descr="C:\Users\andrew\Desktop\Форум ЖИЗНЬ 2020\3. Организация работ_график_таблица и пр\2. Лого\Наш общий_рабочее\логотип Белый\life_logo 1_№A1 Wait 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74" y="2079724"/>
            <a:ext cx="1131857" cy="13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9703" y="4993894"/>
            <a:ext cx="5467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Тел./</a:t>
            </a:r>
            <a:r>
              <a:rPr lang="ru-RU" sz="1200" b="1" dirty="0" err="1"/>
              <a:t>tel</a:t>
            </a:r>
            <a:r>
              <a:rPr lang="ru-RU" sz="1200" b="1" dirty="0"/>
              <a:t>.: +7 (495) 961-41-32 (по общим вопросам), E-</a:t>
            </a:r>
            <a:r>
              <a:rPr lang="ru-RU" sz="1200" b="1" dirty="0" err="1"/>
              <a:t>mail</a:t>
            </a:r>
            <a:r>
              <a:rPr lang="ru-RU" sz="1200" b="1" dirty="0"/>
              <a:t>: info@fund-life.com</a:t>
            </a:r>
          </a:p>
        </p:txBody>
      </p:sp>
    </p:spTree>
    <p:extLst>
      <p:ext uri="{BB962C8B-B14F-4D97-AF65-F5344CB8AC3E}">
        <p14:creationId xmlns:p14="http://schemas.microsoft.com/office/powerpoint/2010/main" val="39995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1\Desktop\новый-9.png"/>
          <p:cNvPicPr>
            <a:picLocks noChangeAspect="1" noChangeArrowheads="1"/>
          </p:cNvPicPr>
          <p:nvPr/>
        </p:nvPicPr>
        <p:blipFill>
          <a:blip r:embed="rId3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51012"/>
            <a:ext cx="121824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33" y="1819656"/>
            <a:ext cx="9156530" cy="46894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dirty="0" smtClean="0"/>
              <a:t>Оргкомитет Форума приглашает Вас принять участие в крупнейшем мероприятии года  –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b="1" dirty="0" smtClean="0"/>
              <a:t> </a:t>
            </a:r>
            <a:br>
              <a:rPr lang="ru-RU" sz="3800" b="1" dirty="0" smtClean="0"/>
            </a:br>
            <a:r>
              <a:rPr lang="ru-RU" sz="11200" b="1" dirty="0" smtClean="0"/>
              <a:t>Форум «ЖИЗНЬ – 2020»</a:t>
            </a:r>
            <a:endParaRPr lang="ru-RU" sz="11200" dirty="0" smtClean="0"/>
          </a:p>
          <a:p>
            <a:pPr marL="0" indent="0" algn="ctr">
              <a:buNone/>
            </a:pPr>
            <a:r>
              <a:rPr lang="ru-RU" sz="6400" dirty="0" smtClean="0"/>
              <a:t> (ЖИВИ ДОЛГО, ЖИВИ КАЧЕСТВЕННО, ЖИВИ ЗДОРОВЫМ, ЖИВИ КРАСИВЫМ!)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/>
              <a:t>а также проводимой в рамках Форума, Первой международной специализированной выставке </a:t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300" b="1" dirty="0" smtClean="0"/>
              <a:t>«ПРОДЛЕНИЕ ЖИЗНИ – МЕТОДЫ, СРЕДСТВА, ТЕХНОЛОГИИ – 2020»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600" b="1" dirty="0" smtClean="0"/>
              <a:t>(АКТИВНОЕ ДОЛГОЛЕТИЕ, ОМОЛОЖЕНИЕ, ЗДОРОВЬЕ – ИННОВАЦИОННЫЕ ТЕХНОЛОГИИ,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ОБРАЗ ЖИЗНИ И КАЧЕСТВО ЖИЗНИ – МЕЖДУНАРОДНЫЙ ОПЫТ И ДОСТИЖЕНИЯ)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endParaRPr lang="ru-RU" sz="3700" cap="all" dirty="0" smtClean="0"/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  <a:t>Ежегодный МЕЖДУНАРОДНЫЙ ФОРУМ посвященный ТЕМАТИКЕ продления жизни – </a:t>
            </a:r>
            <a:b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7200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  <a:t>ПЛОЩАДКА ДЛЯ ПРЕДСТАВЛЕНИЯ ДЕЯТЕЛЬНОСТИ КОМПАНИЙ И ОРГАНИЗАЦИЙ </a:t>
            </a:r>
            <a:b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7200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  <a:t>ПО ТЕМАТИКЕ продления жизни И АКТИВНОГО ДОЛГОЛЕТИЯ –  </a:t>
            </a: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endParaRPr lang="ru-RU" sz="7200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  <a:t>СОЦИАЛЬНЫЙ И НАУЧНЫЙ АСПЕКТЫ</a:t>
            </a:r>
            <a:br>
              <a:rPr lang="ru-RU" sz="7200" cap="all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7200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Жить больше 100 лет – возможно!</a:t>
            </a:r>
          </a:p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75733" y="1801368"/>
            <a:ext cx="6600" cy="443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39520" y="1724606"/>
            <a:ext cx="157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Приглашаем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8640" y="5943600"/>
            <a:ext cx="10690860" cy="2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2" descr="C:\Users\1\Desktop\Лого Форум_нов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430" y="4249632"/>
            <a:ext cx="1471634" cy="155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" y="3520012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8661" y="2276395"/>
            <a:ext cx="7665639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Российский </a:t>
            </a:r>
            <a:r>
              <a:rPr lang="ru-RU" b="1" dirty="0">
                <a:solidFill>
                  <a:srgbClr val="FF0000"/>
                </a:solidFill>
              </a:rPr>
              <a:t>Красный </a:t>
            </a:r>
            <a:r>
              <a:rPr lang="ru-RU" b="1" dirty="0" smtClean="0">
                <a:solidFill>
                  <a:srgbClr val="FF0000"/>
                </a:solidFill>
              </a:rPr>
              <a:t>Крест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447675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/>
              <a:t>Межрегиональная </a:t>
            </a:r>
            <a:r>
              <a:rPr lang="ru-RU" sz="1800" dirty="0"/>
              <a:t>общественная организация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Объединенная ассоциация заслуженных врачей,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заслуженных </a:t>
            </a:r>
            <a:r>
              <a:rPr lang="ru-RU" sz="1800" dirty="0"/>
              <a:t>деятелей науки </a:t>
            </a:r>
            <a:r>
              <a:rPr lang="ru-RU" sz="1800" dirty="0" smtClean="0"/>
              <a:t>и </a:t>
            </a:r>
            <a:r>
              <a:rPr lang="ru-RU" sz="1800" dirty="0"/>
              <a:t>работников здравоохранения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endParaRPr lang="ru-RU" sz="1800" dirty="0"/>
          </a:p>
          <a:p>
            <a:pPr marL="1165225" indent="-269875" fontAlgn="auto">
              <a:spcAft>
                <a:spcPts val="0"/>
              </a:spcAft>
              <a:buNone/>
              <a:tabLst>
                <a:tab pos="987425" algn="l"/>
              </a:tabLs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8899" y="5246624"/>
            <a:ext cx="1009332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Международный фонд ПОДДЕРЖКИ научно-исследовательских изысканий </a:t>
            </a:r>
            <a:br>
              <a:rPr lang="ru-RU" b="1" cap="all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b="1" cap="al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содействия деятельности в области продления </a:t>
            </a:r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жизни </a:t>
            </a:r>
            <a:r>
              <a:rPr lang="ru-RU" b="1" cap="al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«ЖИЗНЬ»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041" y="1868488"/>
            <a:ext cx="13771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Организатор: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860" y="5276034"/>
            <a:ext cx="179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Оператор: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0695" y="1992429"/>
            <a:ext cx="14705" cy="285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44502" y="5330066"/>
            <a:ext cx="1847" cy="880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3" name="Picture 1" descr="C:\Users\1\Desktop\Без имени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4138" y="3534229"/>
            <a:ext cx="1174478" cy="1308703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2223798" y="3369439"/>
            <a:ext cx="7464488" cy="1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4860" y="6063343"/>
            <a:ext cx="9123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1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0" y="1837266"/>
            <a:ext cx="1185333" cy="1185333"/>
          </a:xfrm>
          <a:prstGeom prst="rect">
            <a:avLst/>
          </a:prstGeom>
          <a:noFill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20063" y="3494098"/>
            <a:ext cx="133562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 участии: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1\Desktop\новый-9.png"/>
          <p:cNvPicPr>
            <a:picLocks noChangeAspect="1" noChangeArrowheads="1"/>
          </p:cNvPicPr>
          <p:nvPr/>
        </p:nvPicPr>
        <p:blipFill>
          <a:blip r:embed="rId3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51012"/>
            <a:ext cx="121824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75733" y="1801368"/>
            <a:ext cx="0" cy="4527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768" y="6170813"/>
            <a:ext cx="10565732" cy="2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 descr="C:\Users\1\Desktop\Лого Форум_нов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74" y="4445833"/>
            <a:ext cx="1471634" cy="155680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5733" y="1756491"/>
            <a:ext cx="4457527" cy="4292221"/>
          </a:xfrm>
        </p:spPr>
        <p:txBody>
          <a:bodyPr/>
          <a:lstStyle/>
          <a:p>
            <a:pPr marL="0" indent="0">
              <a:spcBef>
                <a:spcPts val="0"/>
              </a:spcBef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Репродукция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1.1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 Мужское и женское здоровье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Урология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Нефрология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Гинекология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</a:t>
            </a:r>
            <a:r>
              <a:rPr lang="ru-RU" sz="1400" b="1" dirty="0" err="1" smtClean="0"/>
              <a:t>Перинатология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Маммология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Андрология</a:t>
            </a:r>
            <a:endParaRPr lang="ru-RU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2. Клонирование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3. Образование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. Организации здравоохранения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5. Экология и комфорт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• Дом и офис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• </a:t>
            </a:r>
            <a:r>
              <a:rPr lang="ru-RU" sz="1400" b="1" dirty="0"/>
              <a:t>Природоохранные и </a:t>
            </a: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экологические организации</a:t>
            </a:r>
            <a:r>
              <a:rPr lang="ru-RU" sz="1400" b="1" dirty="0"/>
              <a:t>, </a:t>
            </a: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компании </a:t>
            </a:r>
            <a:r>
              <a:rPr lang="ru-RU" sz="1400" b="1" dirty="0"/>
              <a:t>и предприятия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5.1. Здоровый образ жизни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5.2. Питание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5.3. Фитнес. Спорт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5.4. Альтернативные средства и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методы поддержания </a:t>
            </a:r>
            <a:r>
              <a:rPr lang="ru-RU" sz="1400" b="1" dirty="0">
                <a:solidFill>
                  <a:srgbClr val="002060"/>
                </a:solidFill>
              </a:rPr>
              <a:t>здорового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образа </a:t>
            </a:r>
            <a:r>
              <a:rPr lang="ru-RU" sz="1400" b="1" dirty="0">
                <a:solidFill>
                  <a:srgbClr val="002060"/>
                </a:solidFill>
              </a:rPr>
              <a:t>жизни </a:t>
            </a:r>
            <a:r>
              <a:rPr lang="ru-RU" sz="1400" b="1" dirty="0" smtClean="0">
                <a:solidFill>
                  <a:srgbClr val="002060"/>
                </a:solidFill>
              </a:rPr>
              <a:t>и оздоровления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24899" y="1756491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Тематические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разделы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4551" y="175649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6. Лечение заболеваний</a:t>
            </a:r>
          </a:p>
          <a:p>
            <a:r>
              <a:rPr lang="ru-RU" sz="1400" b="1" dirty="0"/>
              <a:t>• Диагностика</a:t>
            </a:r>
          </a:p>
          <a:p>
            <a:r>
              <a:rPr lang="ru-RU" sz="1400" b="1" dirty="0"/>
              <a:t>• Педиатрия </a:t>
            </a:r>
          </a:p>
          <a:p>
            <a:r>
              <a:rPr lang="ru-RU" sz="1400" b="1" dirty="0"/>
              <a:t>• Онкология</a:t>
            </a:r>
          </a:p>
          <a:p>
            <a:r>
              <a:rPr lang="ru-RU" sz="1400" b="1" dirty="0"/>
              <a:t>• Иммунология</a:t>
            </a:r>
          </a:p>
          <a:p>
            <a:r>
              <a:rPr lang="ru-RU" sz="1400" b="1" dirty="0"/>
              <a:t>• Кардиология</a:t>
            </a:r>
          </a:p>
          <a:p>
            <a:r>
              <a:rPr lang="ru-RU" sz="1400" b="1" dirty="0"/>
              <a:t>• Вирусология</a:t>
            </a:r>
          </a:p>
          <a:p>
            <a:r>
              <a:rPr lang="ru-RU" sz="1400" b="1" dirty="0"/>
              <a:t>• Офтальмология</a:t>
            </a:r>
          </a:p>
          <a:p>
            <a:r>
              <a:rPr lang="ru-RU" sz="1400" b="1" dirty="0"/>
              <a:t>• Неврология и нейрохирургия</a:t>
            </a:r>
          </a:p>
          <a:p>
            <a:r>
              <a:rPr lang="ru-RU" sz="1400" b="1" dirty="0"/>
              <a:t>• Психиатрия</a:t>
            </a:r>
          </a:p>
          <a:p>
            <a:r>
              <a:rPr lang="ru-RU" sz="1400" b="1" dirty="0"/>
              <a:t>• Отоларингология</a:t>
            </a:r>
          </a:p>
          <a:p>
            <a:r>
              <a:rPr lang="ru-RU" sz="1400" b="1" dirty="0"/>
              <a:t>• Гастроэнтерология</a:t>
            </a:r>
          </a:p>
          <a:p>
            <a:r>
              <a:rPr lang="ru-RU" sz="1400" b="1" dirty="0"/>
              <a:t>• </a:t>
            </a:r>
            <a:r>
              <a:rPr lang="ru-RU" sz="1400" b="1" dirty="0" smtClean="0"/>
              <a:t>Эндокринология</a:t>
            </a:r>
          </a:p>
          <a:p>
            <a:r>
              <a:rPr lang="ru-RU" sz="1400" b="1" dirty="0"/>
              <a:t>• Стоматология</a:t>
            </a:r>
          </a:p>
          <a:p>
            <a:r>
              <a:rPr lang="ru-RU" sz="1400" b="1" dirty="0"/>
              <a:t>• Аллергология</a:t>
            </a:r>
          </a:p>
          <a:p>
            <a:r>
              <a:rPr lang="ru-RU" sz="1400" b="1" dirty="0"/>
              <a:t>• Профилактическая медицина</a:t>
            </a:r>
          </a:p>
          <a:p>
            <a:r>
              <a:rPr lang="ru-RU" sz="1400" b="1" dirty="0"/>
              <a:t>• Курортология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6.1. Реабилитация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6.2. </a:t>
            </a:r>
            <a:r>
              <a:rPr lang="ru-RU" sz="1400" b="1" dirty="0" smtClean="0">
                <a:solidFill>
                  <a:srgbClr val="002060"/>
                </a:solidFill>
              </a:rPr>
              <a:t>Физиотерапия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6.3. Альтернативная медицина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0046" y="1746697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6.3.1</a:t>
            </a:r>
            <a:r>
              <a:rPr lang="ru-RU" sz="1400" b="1" dirty="0">
                <a:solidFill>
                  <a:srgbClr val="002060"/>
                </a:solidFill>
              </a:rPr>
              <a:t>. Экспериментальные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методы воздействия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6.4</a:t>
            </a:r>
            <a:r>
              <a:rPr lang="ru-RU" sz="1400" b="1" dirty="0">
                <a:solidFill>
                  <a:srgbClr val="002060"/>
                </a:solidFill>
              </a:rPr>
              <a:t>. Медицинская техника</a:t>
            </a:r>
            <a:r>
              <a:rPr lang="ru-RU" sz="1400" b="1" dirty="0" smtClean="0">
                <a:solidFill>
                  <a:srgbClr val="002060"/>
                </a:solidFill>
              </a:rPr>
              <a:t>/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Расходные </a:t>
            </a:r>
            <a:r>
              <a:rPr lang="ru-RU" sz="1400" b="1" dirty="0">
                <a:solidFill>
                  <a:srgbClr val="002060"/>
                </a:solidFill>
              </a:rPr>
              <a:t>материалы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6.5. Товары для здоровья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6.6. Фармакология и фармацевтика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7. Омоложение организма</a:t>
            </a:r>
          </a:p>
          <a:p>
            <a:r>
              <a:rPr lang="ru-RU" sz="1400" b="1" dirty="0"/>
              <a:t>• Косметология</a:t>
            </a:r>
          </a:p>
          <a:p>
            <a:r>
              <a:rPr lang="ru-RU" sz="1400" b="1" dirty="0"/>
              <a:t>• </a:t>
            </a:r>
            <a:r>
              <a:rPr lang="ru-RU" sz="1400" b="1" dirty="0" err="1"/>
              <a:t>Космецевтика</a:t>
            </a:r>
            <a:r>
              <a:rPr lang="ru-RU" sz="1400" b="1" dirty="0"/>
              <a:t> и косметика</a:t>
            </a:r>
          </a:p>
          <a:p>
            <a:r>
              <a:rPr lang="ru-RU" sz="1400" b="1" dirty="0"/>
              <a:t>• Медицинская косметология </a:t>
            </a:r>
          </a:p>
          <a:p>
            <a:r>
              <a:rPr lang="ru-RU" sz="1400" b="1" dirty="0"/>
              <a:t>• Пластическая хирургия</a:t>
            </a:r>
          </a:p>
          <a:p>
            <a:r>
              <a:rPr lang="ru-RU" sz="1400" b="1" dirty="0"/>
              <a:t>• Средства и методы – </a:t>
            </a:r>
            <a:endParaRPr lang="ru-RU" sz="1400" b="1" dirty="0" smtClean="0"/>
          </a:p>
          <a:p>
            <a:r>
              <a:rPr lang="ru-RU" sz="1400" b="1" dirty="0" smtClean="0"/>
              <a:t>Инновации </a:t>
            </a:r>
            <a:r>
              <a:rPr lang="ru-RU" sz="1400" b="1" dirty="0"/>
              <a:t>и ноу-хау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8. Средства и методы продления жизни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>
                <a:solidFill>
                  <a:srgbClr val="002060"/>
                </a:solidFill>
              </a:rPr>
              <a:t>здорового активного долголетия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8.1. Здоровье женщин всех возрастов -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Золотой </a:t>
            </a:r>
            <a:r>
              <a:rPr lang="ru-RU" sz="1400" b="1" dirty="0">
                <a:solidFill>
                  <a:srgbClr val="002060"/>
                </a:solidFill>
              </a:rPr>
              <a:t>век серебряного возраста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9. Теория и практика продления жизни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10. Национальные </a:t>
            </a:r>
            <a:r>
              <a:rPr lang="ru-RU" sz="1400" b="1" dirty="0">
                <a:solidFill>
                  <a:srgbClr val="002060"/>
                </a:solidFill>
              </a:rPr>
              <a:t>экспозиции стран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мирового </a:t>
            </a:r>
            <a:r>
              <a:rPr lang="ru-RU" sz="1400" b="1" dirty="0">
                <a:solidFill>
                  <a:srgbClr val="002060"/>
                </a:solidFill>
              </a:rPr>
              <a:t>сообщества </a:t>
            </a: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1\Desktop\новый-9.png"/>
          <p:cNvPicPr>
            <a:picLocks noChangeAspect="1" noChangeArrowheads="1"/>
          </p:cNvPicPr>
          <p:nvPr/>
        </p:nvPicPr>
        <p:blipFill>
          <a:blip r:embed="rId3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51012"/>
            <a:ext cx="121824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75733" y="1801368"/>
            <a:ext cx="6600" cy="443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4840" y="5972169"/>
            <a:ext cx="10614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 descr="C:\Users\1\Desktop\Лого Форум_нов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551" y="4270905"/>
            <a:ext cx="1471634" cy="15568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65" y="1944688"/>
            <a:ext cx="38401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68" y="1885950"/>
            <a:ext cx="3349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6690360" y="1541281"/>
            <a:ext cx="4686300" cy="4689837"/>
          </a:xfrm>
        </p:spPr>
        <p:txBody>
          <a:bodyPr/>
          <a:lstStyle/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/>
              <a:t>На </a:t>
            </a:r>
            <a:r>
              <a:rPr lang="ru-RU" sz="1500" b="1" dirty="0"/>
              <a:t>Форуме и Выставке, в соответствии </a:t>
            </a:r>
            <a:r>
              <a:rPr lang="ru-RU" sz="1500" b="1" dirty="0" smtClean="0"/>
              <a:t>с генеральной концепцией мероприятия</a:t>
            </a:r>
            <a:r>
              <a:rPr lang="ru-RU" sz="1500" b="1" dirty="0"/>
              <a:t>, </a:t>
            </a:r>
            <a:r>
              <a:rPr lang="ru-RU" sz="1500" b="1" dirty="0" smtClean="0"/>
              <a:t>будут представлены </a:t>
            </a:r>
            <a:r>
              <a:rPr lang="ru-RU" sz="1500" b="1" dirty="0"/>
              <a:t>практически все страны </a:t>
            </a:r>
            <a:r>
              <a:rPr lang="ru-RU" sz="1500" b="1" dirty="0" smtClean="0"/>
              <a:t>мира. Планируется </a:t>
            </a:r>
            <a:r>
              <a:rPr lang="ru-RU" sz="1500" b="1" dirty="0"/>
              <a:t>создание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150-ти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площадок</a:t>
            </a:r>
            <a:r>
              <a:rPr lang="ru-RU" sz="1500" b="1" dirty="0" smtClean="0"/>
              <a:t>, представляющих </a:t>
            </a:r>
            <a:r>
              <a:rPr lang="ru-RU" sz="1500" b="1" dirty="0"/>
              <a:t>каждую </a:t>
            </a:r>
            <a:r>
              <a:rPr lang="ru-RU" sz="1500" b="1" dirty="0" smtClean="0"/>
              <a:t>из </a:t>
            </a:r>
            <a:r>
              <a:rPr lang="ru-RU" sz="1500" b="1" dirty="0"/>
              <a:t>стран </a:t>
            </a:r>
            <a:r>
              <a:rPr lang="ru-RU" sz="1500" b="1" dirty="0" smtClean="0"/>
              <a:t>мирового сообщества</a:t>
            </a:r>
            <a:r>
              <a:rPr lang="ru-RU" sz="1500" b="1" dirty="0"/>
              <a:t>, где будут представлены: </a:t>
            </a:r>
            <a:r>
              <a:rPr lang="ru-RU" sz="1500" b="1" dirty="0" smtClean="0"/>
              <a:t>социальный блок </a:t>
            </a:r>
            <a:r>
              <a:rPr lang="ru-RU" sz="1500" b="1" dirty="0"/>
              <a:t>– в том числе министерства, </a:t>
            </a:r>
            <a:r>
              <a:rPr lang="ru-RU" sz="1500" b="1" dirty="0" smtClean="0"/>
              <a:t>департаменты здравоохранения</a:t>
            </a:r>
            <a:r>
              <a:rPr lang="ru-RU" sz="1500" b="1" dirty="0"/>
              <a:t>, блок, представляющий науку – </a:t>
            </a:r>
            <a:r>
              <a:rPr lang="ru-RU" sz="1500" b="1" dirty="0" smtClean="0"/>
              <a:t>ведущие институты, ученые, авторы разработчики, лаборатории, а также блок, представляющий бизнес.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Среди приглашенных: Представители ООН и ВОЗ.</a:t>
            </a:r>
            <a:r>
              <a:rPr lang="ru-RU" sz="1600" b="1" dirty="0" smtClean="0"/>
              <a:t>  </a:t>
            </a:r>
            <a:endParaRPr lang="ru-RU" sz="1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/>
              <a:t>Форум «ЖИЗНЬ – 2020» и проводимая в рамках Форума Выставка – это место встречи ведущих разработчиков, продавцов и </a:t>
            </a:r>
            <a:r>
              <a:rPr lang="ru-RU" sz="1500" b="1" dirty="0" smtClean="0"/>
              <a:t>инвесторов; методов</a:t>
            </a:r>
            <a:r>
              <a:rPr lang="ru-RU" sz="1500" b="1" dirty="0"/>
              <a:t>, средств и технологий в области продления жизни и улучшения качества жизни со всего мира! </a:t>
            </a:r>
          </a:p>
          <a:p>
            <a:pPr algn="ctr">
              <a:spcBef>
                <a:spcPts val="0"/>
              </a:spcBef>
              <a:buNone/>
            </a:pPr>
            <a:endParaRPr lang="ru-RU" sz="14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/>
              <a:t>Один </a:t>
            </a:r>
            <a:r>
              <a:rPr lang="ru-RU" sz="1800" b="1" dirty="0"/>
              <a:t>раз в год, в едином месте!</a:t>
            </a:r>
          </a:p>
          <a:p>
            <a:pPr algn="ctr">
              <a:spcBef>
                <a:spcPts val="0"/>
              </a:spcBef>
              <a:buNone/>
            </a:pPr>
            <a:endParaRPr lang="ru-RU" sz="1400" b="1" dirty="0"/>
          </a:p>
          <a:p>
            <a:pPr>
              <a:spcBef>
                <a:spcPts val="0"/>
              </a:spcBef>
              <a:buNone/>
            </a:pP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4451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017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42620" y="1358849"/>
            <a:ext cx="8911206" cy="46898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400" b="1" dirty="0" smtClean="0"/>
              <a:t>Ученые, руководители компаний, руководители научных институтов, коммерческих структур, общественных организаций, государственных организаций:</a:t>
            </a:r>
          </a:p>
          <a:p>
            <a:pPr marL="0" indent="0" algn="just">
              <a:buNone/>
            </a:pPr>
            <a:r>
              <a:rPr lang="ru-RU" sz="1400" b="1" dirty="0" smtClean="0"/>
              <a:t>Вопрос: Насколько актуально создание единой платформы – Форума «ЖИЗНЬ – 2020», позволяющей собрать </a:t>
            </a:r>
            <a:br>
              <a:rPr lang="ru-RU" sz="1400" b="1" dirty="0" smtClean="0"/>
            </a:br>
            <a:r>
              <a:rPr lang="ru-RU" sz="1400" b="1" dirty="0" smtClean="0"/>
              <a:t>на своей площадке авторов-разработчиков, инвесторов, научные институты, лаборатории, производителей </a:t>
            </a:r>
            <a:br>
              <a:rPr lang="ru-RU" sz="1400" b="1" dirty="0" smtClean="0"/>
            </a:br>
            <a:r>
              <a:rPr lang="ru-RU" sz="1400" b="1" dirty="0" smtClean="0"/>
              <a:t>и продавцов, общественные и государственные организации, со всего мирового сообщества, работающих </a:t>
            </a:r>
            <a:br>
              <a:rPr lang="ru-RU" sz="1400" b="1" dirty="0" smtClean="0"/>
            </a:br>
            <a:r>
              <a:rPr lang="ru-RU" sz="1400" b="1" dirty="0" smtClean="0"/>
              <a:t>в области обеспечения продления жизни, омоложения и активного долголетия?</a:t>
            </a:r>
            <a:endParaRPr lang="ru-RU" sz="14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0677"/>
              </p:ext>
            </p:extLst>
          </p:nvPr>
        </p:nvGraphicFramePr>
        <p:xfrm>
          <a:off x="3321212" y="3264408"/>
          <a:ext cx="8044780" cy="32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765" y="1671566"/>
            <a:ext cx="135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Мониторинг:</a:t>
            </a:r>
            <a:endParaRPr lang="ru-RU" sz="1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562225" y="1801368"/>
            <a:ext cx="4194" cy="464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4360" y="6206067"/>
            <a:ext cx="10959465" cy="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" y="4416160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2689" y="1682498"/>
            <a:ext cx="1581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Представители Оргкомитета Форума (неполный список):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3183" y="1792926"/>
            <a:ext cx="2930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• </a:t>
            </a:r>
            <a:r>
              <a:rPr lang="ru-RU" sz="1400" b="1" dirty="0" err="1" smtClean="0"/>
              <a:t>Лукутцова</a:t>
            </a:r>
            <a:r>
              <a:rPr lang="ru-RU" sz="1400" b="1" dirty="0" smtClean="0"/>
              <a:t> Раиса Тимофеевна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1143" y="2071299"/>
            <a:ext cx="2632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Председатель </a:t>
            </a:r>
          </a:p>
          <a:p>
            <a:r>
              <a:rPr lang="ru-RU" sz="1200" dirty="0" smtClean="0"/>
              <a:t>Общероссийской </a:t>
            </a:r>
          </a:p>
          <a:p>
            <a:r>
              <a:rPr lang="ru-RU" sz="1200" dirty="0" smtClean="0"/>
              <a:t>общественной </a:t>
            </a:r>
          </a:p>
          <a:p>
            <a:r>
              <a:rPr lang="ru-RU" sz="1200" dirty="0" smtClean="0"/>
              <a:t>организации </a:t>
            </a:r>
          </a:p>
          <a:p>
            <a:r>
              <a:rPr lang="ru-RU" sz="1200" dirty="0" smtClean="0"/>
              <a:t>«Российский </a:t>
            </a:r>
          </a:p>
          <a:p>
            <a:r>
              <a:rPr lang="ru-RU" sz="1200" dirty="0" smtClean="0"/>
              <a:t>Красный Крест».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02" y="2126449"/>
            <a:ext cx="966614" cy="12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623183" y="3916949"/>
            <a:ext cx="6096000" cy="1800454"/>
            <a:chOff x="2623183" y="4139378"/>
            <a:chExt cx="6096000" cy="18004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23183" y="4139378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/>
                <a:t>• </a:t>
              </a:r>
              <a:r>
                <a:rPr lang="ru-RU" sz="1400" b="1" dirty="0" smtClean="0"/>
                <a:t>Осипов Сергей Евгеньевич </a:t>
              </a:r>
              <a:endParaRPr lang="ru-RU" sz="14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09356" y="4370172"/>
              <a:ext cx="208002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Советник Председателя Российского Красного Креста</a:t>
              </a:r>
              <a:r>
                <a:rPr lang="ru-RU" sz="1200" dirty="0"/>
                <a:t>. Ч</a:t>
              </a:r>
              <a:r>
                <a:rPr lang="ru-RU" sz="1200" dirty="0" smtClean="0"/>
                <a:t>лен </a:t>
              </a:r>
              <a:r>
                <a:rPr lang="ru-RU" sz="1200" dirty="0"/>
                <a:t>Совета по сохранению природного наследия нации в Совете Федерации Федерального собрания Российской </a:t>
              </a:r>
              <a:r>
                <a:rPr lang="ru-RU" sz="1200" dirty="0" smtClean="0"/>
                <a:t>Федерации.</a:t>
              </a:r>
              <a:endParaRPr lang="ru-RU" sz="1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002" y="4445996"/>
              <a:ext cx="884734" cy="124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8432419" y="3921358"/>
            <a:ext cx="6096000" cy="1809297"/>
            <a:chOff x="5723762" y="4149674"/>
            <a:chExt cx="6096000" cy="180929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723762" y="4149674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/>
                <a:t>• </a:t>
              </a:r>
              <a:r>
                <a:rPr lang="ru-RU" sz="1400" b="1" dirty="0" err="1" smtClean="0"/>
                <a:t>Масакова</a:t>
              </a:r>
              <a:r>
                <a:rPr lang="ru-RU" sz="1400" b="1" dirty="0" smtClean="0"/>
                <a:t> Алина Александровна</a:t>
              </a:r>
              <a:endParaRPr lang="ru-RU" sz="1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747478" y="4389311"/>
              <a:ext cx="18938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Директор Департамента </a:t>
              </a:r>
              <a:r>
                <a:rPr lang="ru-RU" sz="1200" dirty="0" err="1" smtClean="0"/>
                <a:t>фандрайзинга</a:t>
              </a:r>
              <a:r>
                <a:rPr lang="ru-RU" sz="1200" dirty="0" smtClean="0"/>
                <a:t> Российского Красного Креста</a:t>
              </a:r>
              <a:r>
                <a:rPr lang="ru-RU" sz="1200" dirty="0"/>
                <a:t>. Заместитель председателя Движения "За благополучие и единство народа </a:t>
              </a:r>
              <a:endParaRPr lang="ru-RU" sz="1200" dirty="0" smtClean="0"/>
            </a:p>
            <a:p>
              <a:r>
                <a:rPr lang="ru-RU" sz="1200" dirty="0" smtClean="0"/>
                <a:t>"</a:t>
              </a:r>
              <a:r>
                <a:rPr lang="ru-RU" sz="1200" dirty="0"/>
                <a:t>Я твой </a:t>
              </a:r>
              <a:r>
                <a:rPr lang="ru-RU" sz="1200" dirty="0" smtClean="0"/>
                <a:t>донор».</a:t>
              </a:r>
              <a:endParaRPr lang="ru-RU" sz="12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386" y="4447155"/>
              <a:ext cx="883911" cy="124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371169" y="1801368"/>
            <a:ext cx="4216869" cy="1590468"/>
            <a:chOff x="5723762" y="1780006"/>
            <a:chExt cx="4216869" cy="15904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723762" y="1780006"/>
              <a:ext cx="42168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• </a:t>
              </a:r>
              <a:r>
                <a:rPr lang="ru-RU" sz="1400" b="1" dirty="0" smtClean="0"/>
                <a:t>Чуйченко Сергей Сергеевич</a:t>
              </a:r>
              <a:endParaRPr lang="ru-RU" sz="14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95107" y="2064149"/>
              <a:ext cx="20741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Заслуженный врач Российской Федерации, член Попечительского совета Российского </a:t>
              </a:r>
            </a:p>
            <a:p>
              <a:r>
                <a:rPr lang="ru-RU" sz="1200" dirty="0" smtClean="0"/>
                <a:t>Красного Креста.</a:t>
              </a:r>
              <a:endParaRPr lang="ru-RU" sz="12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256" y="2079342"/>
              <a:ext cx="953386" cy="129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8463988" y="1789583"/>
            <a:ext cx="4216869" cy="1602252"/>
            <a:chOff x="8565590" y="1818673"/>
            <a:chExt cx="4216869" cy="160225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5267" y="2118847"/>
              <a:ext cx="936747" cy="130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8565590" y="1818673"/>
              <a:ext cx="42168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• </a:t>
              </a:r>
              <a:r>
                <a:rPr lang="ru-RU" sz="1400" b="1" dirty="0" smtClean="0"/>
                <a:t>Новицкий </a:t>
              </a:r>
              <a:r>
                <a:rPr lang="ru-RU" sz="1400" b="1" dirty="0"/>
                <a:t>Иван </a:t>
              </a:r>
              <a:r>
                <a:rPr lang="ru-RU" sz="1400" b="1" dirty="0" smtClean="0"/>
                <a:t>Юрьевич</a:t>
              </a:r>
              <a:endParaRPr lang="ru-RU" sz="14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662264" y="2098946"/>
              <a:ext cx="20741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Кандидат </a:t>
              </a:r>
              <a:r>
                <a:rPr lang="ru-RU" sz="1200" dirty="0"/>
                <a:t>биологических наук. </a:t>
              </a:r>
              <a:r>
                <a:rPr lang="ru-RU" sz="1200" dirty="0" smtClean="0"/>
                <a:t>Преподаватель Российской академии государственной службы при президенте России.</a:t>
              </a:r>
              <a:endParaRPr lang="ru-RU" sz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0018" y="3906618"/>
            <a:ext cx="6096000" cy="1623372"/>
            <a:chOff x="8197103" y="4165603"/>
            <a:chExt cx="6096000" cy="1623372"/>
          </a:xfrm>
        </p:grpSpPr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537" y="4463084"/>
              <a:ext cx="988240" cy="124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8197103" y="4165603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 smtClean="0"/>
                <a:t>• </a:t>
              </a:r>
              <a:r>
                <a:rPr lang="ru-RU" sz="1400" b="1" dirty="0" err="1" smtClean="0"/>
                <a:t>Перехватова</a:t>
              </a:r>
              <a:r>
                <a:rPr lang="ru-RU" sz="1400" b="1" dirty="0" smtClean="0"/>
                <a:t> Валентина Викторовна</a:t>
              </a:r>
              <a:endParaRPr lang="ru-RU" sz="14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83064" y="4403980"/>
              <a:ext cx="207417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Руководитель </a:t>
              </a:r>
              <a:r>
                <a:rPr lang="ru-RU" sz="1200" dirty="0"/>
                <a:t>дирекции </a:t>
              </a:r>
              <a:r>
                <a:rPr lang="ru-RU" sz="1200" dirty="0" smtClean="0"/>
                <a:t>ГК при </a:t>
              </a:r>
              <a:r>
                <a:rPr lang="ru-RU" sz="1200" dirty="0"/>
                <a:t>АНО «Национальный экспертный центр», Заместитель сопредседателя Движения "За благополучие и единство народа "Я твой </a:t>
              </a:r>
              <a:r>
                <a:rPr lang="ru-RU" sz="1200" dirty="0" smtClean="0"/>
                <a:t>донор».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1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2689" y="1682498"/>
            <a:ext cx="1581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Руководители направлений Форума (неполный список):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3385" y="1780485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err="1">
                <a:solidFill>
                  <a:srgbClr val="002060"/>
                </a:solidFill>
              </a:rPr>
              <a:t>Тутельян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Виктор </a:t>
            </a:r>
            <a:r>
              <a:rPr lang="ru-RU" sz="1400" b="1" dirty="0">
                <a:solidFill>
                  <a:srgbClr val="002060"/>
                </a:solidFill>
              </a:rPr>
              <a:t>Александрович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3728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Длин </a:t>
            </a:r>
            <a:r>
              <a:rPr lang="ru-RU" sz="1400" b="1" dirty="0" smtClean="0">
                <a:solidFill>
                  <a:srgbClr val="002060"/>
                </a:solidFill>
              </a:rPr>
              <a:t>Владимир </a:t>
            </a:r>
            <a:r>
              <a:rPr lang="ru-RU" sz="1400" b="1" dirty="0">
                <a:solidFill>
                  <a:srgbClr val="002060"/>
                </a:solidFill>
              </a:rPr>
              <a:t>Викторович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1877" y="4150709"/>
            <a:ext cx="1735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Заслуженный </a:t>
            </a:r>
            <a:r>
              <a:rPr lang="ru-RU" sz="1200" dirty="0"/>
              <a:t>врач Российской Федерации, доктор медицинских наук, профессор, ведущий детский нефролог </a:t>
            </a:r>
            <a:r>
              <a:rPr lang="ru-RU" sz="1200" dirty="0" smtClean="0"/>
              <a:t>России.</a:t>
            </a:r>
            <a:endParaRPr lang="ru-RU"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8" y="4244325"/>
            <a:ext cx="872270" cy="117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33728" y="1784439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err="1">
                <a:solidFill>
                  <a:srgbClr val="002060"/>
                </a:solidFill>
              </a:rPr>
              <a:t>Каприн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Андрей </a:t>
            </a:r>
            <a:r>
              <a:rPr lang="ru-RU" sz="1400" b="1" dirty="0">
                <a:solidFill>
                  <a:srgbClr val="002060"/>
                </a:solidFill>
              </a:rPr>
              <a:t>Дмитриевич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7972" y="2075508"/>
            <a:ext cx="212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оветский </a:t>
            </a:r>
            <a:r>
              <a:rPr lang="ru-RU" sz="1200" dirty="0"/>
              <a:t>и </a:t>
            </a:r>
            <a:endParaRPr lang="ru-RU" sz="1200" dirty="0" smtClean="0"/>
          </a:p>
          <a:p>
            <a:r>
              <a:rPr lang="ru-RU" sz="1200" dirty="0" smtClean="0"/>
              <a:t>российский </a:t>
            </a:r>
            <a:r>
              <a:rPr lang="ru-RU" sz="1200" dirty="0"/>
              <a:t>учёный </a:t>
            </a:r>
            <a:endParaRPr lang="ru-RU" sz="1200" dirty="0" smtClean="0"/>
          </a:p>
          <a:p>
            <a:r>
              <a:rPr lang="ru-RU" sz="1200" dirty="0" smtClean="0"/>
              <a:t>по </a:t>
            </a:r>
            <a:r>
              <a:rPr lang="ru-RU" sz="1200" dirty="0"/>
              <a:t>проблемам питания, </a:t>
            </a:r>
            <a:endParaRPr lang="ru-RU" sz="1200" dirty="0" smtClean="0"/>
          </a:p>
          <a:p>
            <a:r>
              <a:rPr lang="ru-RU" sz="1200" dirty="0" smtClean="0"/>
              <a:t>доктор </a:t>
            </a:r>
            <a:r>
              <a:rPr lang="ru-RU" sz="1200" dirty="0"/>
              <a:t>медицинских наук, академик </a:t>
            </a:r>
            <a:r>
              <a:rPr lang="ru-RU" sz="1200" dirty="0" smtClean="0"/>
              <a:t>РАН, иностранный </a:t>
            </a:r>
            <a:r>
              <a:rPr lang="ru-RU" sz="1200" dirty="0"/>
              <a:t>член </a:t>
            </a:r>
            <a:r>
              <a:rPr lang="ru-RU" sz="1200" dirty="0" smtClean="0"/>
              <a:t>НАН РА</a:t>
            </a:r>
            <a:r>
              <a:rPr lang="ru-RU" sz="1200" dirty="0"/>
              <a:t>. </a:t>
            </a:r>
            <a:r>
              <a:rPr lang="ru-RU" sz="1200" dirty="0" smtClean="0"/>
              <a:t>Заслуженный </a:t>
            </a:r>
            <a:r>
              <a:rPr lang="ru-RU" sz="1200" dirty="0"/>
              <a:t>деятель науки </a:t>
            </a:r>
            <a:r>
              <a:rPr lang="ru-RU" sz="1200" dirty="0" smtClean="0"/>
              <a:t>РФ.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0431" y="2075509"/>
            <a:ext cx="1647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</a:t>
            </a:r>
            <a:r>
              <a:rPr lang="ru-RU" sz="1200" dirty="0" smtClean="0"/>
              <a:t>лавный </a:t>
            </a:r>
            <a:r>
              <a:rPr lang="ru-RU" sz="1200" dirty="0"/>
              <a:t>внештатный онколог </a:t>
            </a:r>
            <a:r>
              <a:rPr lang="ru-RU" sz="1200" dirty="0" smtClean="0"/>
              <a:t>Минздрава, академик РАН, </a:t>
            </a:r>
          </a:p>
          <a:p>
            <a:r>
              <a:rPr lang="ru-RU" sz="1200" dirty="0" smtClean="0"/>
              <a:t>доктор </a:t>
            </a:r>
            <a:r>
              <a:rPr lang="ru-RU" sz="1200" dirty="0"/>
              <a:t>медицинских наук, </a:t>
            </a:r>
            <a:r>
              <a:rPr lang="ru-RU" sz="1200" dirty="0" smtClean="0"/>
              <a:t>профессор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smtClean="0"/>
              <a:t>член-корреспондент РАО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00" y="2173721"/>
            <a:ext cx="891429" cy="11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2187478"/>
            <a:ext cx="822658" cy="11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458265" y="1767731"/>
            <a:ext cx="6096000" cy="1592773"/>
            <a:chOff x="8199427" y="1769520"/>
            <a:chExt cx="6096000" cy="159277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199427" y="1769520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</a:rPr>
                <a:t>• </a:t>
              </a:r>
              <a:r>
                <a:rPr lang="ru-RU" sz="1400" b="1" dirty="0" err="1">
                  <a:solidFill>
                    <a:srgbClr val="002060"/>
                  </a:solidFill>
                </a:rPr>
                <a:t>Рахманин</a:t>
              </a:r>
              <a:r>
                <a:rPr lang="ru-RU" sz="1400" b="1" dirty="0">
                  <a:solidFill>
                    <a:srgbClr val="002060"/>
                  </a:solidFill>
                </a:rPr>
                <a:t> 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Юрий </a:t>
              </a:r>
              <a:r>
                <a:rPr lang="ru-RU" sz="1400" b="1" dirty="0">
                  <a:solidFill>
                    <a:srgbClr val="002060"/>
                  </a:solidFill>
                </a:rPr>
                <a:t>Анатольевич 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91679" y="2064943"/>
              <a:ext cx="27414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Доктор </a:t>
              </a:r>
              <a:r>
                <a:rPr lang="ru-RU" sz="1200" dirty="0"/>
                <a:t>медицинских </a:t>
              </a:r>
              <a:endParaRPr lang="ru-RU" sz="1200" dirty="0" smtClean="0"/>
            </a:p>
            <a:p>
              <a:r>
                <a:rPr lang="ru-RU" sz="1200" dirty="0" smtClean="0"/>
                <a:t>наук</a:t>
              </a:r>
              <a:r>
                <a:rPr lang="ru-RU" sz="1200" dirty="0"/>
                <a:t>, </a:t>
              </a:r>
              <a:r>
                <a:rPr lang="ru-RU" sz="1200" dirty="0" smtClean="0"/>
                <a:t>профессор, </a:t>
              </a:r>
            </a:p>
            <a:p>
              <a:r>
                <a:rPr lang="ru-RU" sz="1200" dirty="0" smtClean="0"/>
                <a:t>заслуженный </a:t>
              </a:r>
              <a:r>
                <a:rPr lang="ru-RU" sz="1200" dirty="0"/>
                <a:t>деятель </a:t>
              </a:r>
              <a:endParaRPr lang="ru-RU" sz="1200" dirty="0" smtClean="0"/>
            </a:p>
            <a:p>
              <a:r>
                <a:rPr lang="ru-RU" sz="1200" dirty="0" smtClean="0"/>
                <a:t>науки РФ, академик </a:t>
              </a:r>
              <a:r>
                <a:rPr lang="ru-RU" sz="1200" dirty="0"/>
                <a:t>РАН, </a:t>
              </a:r>
              <a:endParaRPr lang="ru-RU" sz="1200" dirty="0" smtClean="0"/>
            </a:p>
            <a:p>
              <a:r>
                <a:rPr lang="ru-RU" sz="1200" dirty="0" smtClean="0"/>
                <a:t>РЭА</a:t>
              </a:r>
              <a:r>
                <a:rPr lang="ru-RU" sz="1200" dirty="0"/>
                <a:t>, РАМТН, </a:t>
              </a:r>
              <a:r>
                <a:rPr lang="ru-RU" sz="1200" dirty="0" smtClean="0"/>
                <a:t>МАН, </a:t>
              </a:r>
            </a:p>
            <a:p>
              <a:r>
                <a:rPr lang="ru-RU" sz="1200" dirty="0" smtClean="0"/>
                <a:t>вице-президент </a:t>
              </a:r>
              <a:r>
                <a:rPr lang="ru-RU" sz="1200" dirty="0"/>
                <a:t>РАЕН, МСА</a:t>
              </a:r>
              <a:r>
                <a:rPr lang="ru-RU" sz="1200" b="1" dirty="0" smtClean="0"/>
                <a:t>.</a:t>
              </a:r>
              <a:endParaRPr lang="ru-RU" sz="1200" b="1" dirty="0"/>
            </a:p>
          </p:txBody>
        </p:sp>
        <p:pic>
          <p:nvPicPr>
            <p:cNvPr id="2052" name="Picture 4" descr="Ð Ð¾ÑÐ¼Ð°Ð½Ð¸Ð½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818" y="2189267"/>
              <a:ext cx="844716" cy="117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4269356"/>
            <a:ext cx="801113" cy="12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383385" y="3936547"/>
            <a:ext cx="4216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Пузин Сергей Никифорович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67972" y="4136388"/>
            <a:ext cx="197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оветский </a:t>
            </a:r>
            <a:r>
              <a:rPr lang="ru-RU" sz="1200" dirty="0"/>
              <a:t>и российский учёный, специалист в области медико-социальной реабилитации, академик РАМН, академик РАН.</a:t>
            </a:r>
          </a:p>
        </p:txBody>
      </p:sp>
      <p:pic>
        <p:nvPicPr>
          <p:cNvPr id="2055" name="Picture 7" descr="ÐÐµÐ¾Ð½ÑÑÐµÐ² ÐÐ°Ð»ÐµÑÐ¸Ð¹ ÐÐ¾Ð½ÑÑÐ°Ð½ÑÐ¸Ð½Ð¾Ð²Ð¸Ñ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57" y="4226768"/>
            <a:ext cx="902968" cy="13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488236" y="393654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Леонтьев Валерий Константинович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484383" y="4150709"/>
            <a:ext cx="2073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рофессор </a:t>
            </a:r>
            <a:r>
              <a:rPr lang="ru-RU" sz="1200" dirty="0"/>
              <a:t>кафедры хирургической стоматологии и челюстно-лицевой хирургии ФПДО МГМСУ, доктор медицинских наук, Лауреат Государственной Премии РФ.</a:t>
            </a:r>
          </a:p>
        </p:txBody>
      </p:sp>
    </p:spTree>
    <p:extLst>
      <p:ext uri="{BB962C8B-B14F-4D97-AF65-F5344CB8AC3E}">
        <p14:creationId xmlns:p14="http://schemas.microsoft.com/office/powerpoint/2010/main" val="39888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новый-9.png"/>
          <p:cNvPicPr>
            <a:picLocks noChangeAspect="1" noChangeArrowheads="1"/>
          </p:cNvPicPr>
          <p:nvPr/>
        </p:nvPicPr>
        <p:blipFill>
          <a:blip r:embed="rId2" cstate="print">
            <a:lum bright="7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12192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66418" y="1801368"/>
            <a:ext cx="32849" cy="464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772" y="1682498"/>
            <a:ext cx="223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Специализированные направления: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58800" y="6179229"/>
            <a:ext cx="10805629" cy="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9984-14EE-4CBC-BBE3-4860C9708A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447155"/>
            <a:ext cx="14747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75974" y="1651799"/>
            <a:ext cx="421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Питание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(качество)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4475" y="4131854"/>
            <a:ext cx="202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Педиатрия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(здоровье ребенка)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728" y="1682498"/>
            <a:ext cx="2663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Лечение заболеваний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(онкология)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29728" y="1662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Экология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(вода, медицина, экология)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21416" y="4113095"/>
            <a:ext cx="286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Реабилитация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(медико-социальная область)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29728" y="4113095"/>
            <a:ext cx="295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</a:rPr>
              <a:t>Стоматология (терапевтическая,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хирургическая, ортопедическая)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andrew\Desktop\фото мини презентация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2218191"/>
            <a:ext cx="2361219" cy="15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drew\Desktop\фото мини презентация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2205718"/>
            <a:ext cx="2771332" cy="15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drew\Desktop\фото мини презентация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10" y="2205718"/>
            <a:ext cx="2635193" cy="1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ndrew\Desktop\фото мини презентация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22" y="4624271"/>
            <a:ext cx="2555221" cy="14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ndrew\Desktop\фото мини презентация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7" y="4636315"/>
            <a:ext cx="2361219" cy="14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ndrew\Desktop\фото мини презентация\5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59" y="4636315"/>
            <a:ext cx="2771332" cy="14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ыставка шаблон [Режим совместимости]" id="{9687E4DC-4C9D-42C3-B189-F0BF2874B86A}" vid="{2C73D4E2-D0AE-4B51-A1FB-AE788B5E1CB8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ыставка шаблон [Режим совместимости]" id="{9687E4DC-4C9D-42C3-B189-F0BF2874B86A}" vid="{D9A87056-4A38-4B18-AE8B-0D9A17F295DB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ыставка шаблон [Режим совместимости]" id="{9687E4DC-4C9D-42C3-B189-F0BF2874B86A}" vid="{A42E8724-1B84-492A-933D-45919EA6DFB8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 шаблон</Template>
  <TotalTime>6978</TotalTime>
  <Words>1313</Words>
  <Application>Microsoft Office PowerPoint</Application>
  <PresentationFormat>Широкоэкранный</PresentationFormat>
  <Paragraphs>282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2</vt:lpstr>
      <vt:lpstr>HDOfficeLightV0</vt:lpstr>
      <vt:lpstr>1_Специальное оформление</vt:lpstr>
      <vt:lpstr>Специальное оформление</vt:lpstr>
      <vt:lpstr>2_Специальное оформление</vt:lpstr>
      <vt:lpstr> Форум «ЖИЗНЬ – 2020»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«ЖИЗНЬ – 2020»</dc:title>
  <dc:creator>RePack by Diakov</dc:creator>
  <cp:lastModifiedBy>Сергей</cp:lastModifiedBy>
  <cp:revision>405</cp:revision>
  <cp:lastPrinted>2019-04-30T10:52:13Z</cp:lastPrinted>
  <dcterms:created xsi:type="dcterms:W3CDTF">2018-12-17T11:35:20Z</dcterms:created>
  <dcterms:modified xsi:type="dcterms:W3CDTF">2019-08-28T12:38:09Z</dcterms:modified>
</cp:coreProperties>
</file>