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9E"/>
    <a:srgbClr val="4A5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979033021891982E-2"/>
          <c:y val="0.25429625513723486"/>
          <c:w val="0.95204193395621606"/>
          <c:h val="0.46370807705262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6 мес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128361</c:v>
                </c:pt>
                <c:pt idx="1">
                  <c:v>137290</c:v>
                </c:pt>
                <c:pt idx="2">
                  <c:v>112728</c:v>
                </c:pt>
                <c:pt idx="3">
                  <c:v>61592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F-4D0B-9A50-669742180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457792"/>
        <c:axId val="5459328"/>
      </c:barChart>
      <c:catAx>
        <c:axId val="54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5459328"/>
        <c:crosses val="autoZero"/>
        <c:auto val="1"/>
        <c:lblAlgn val="ctr"/>
        <c:lblOffset val="100"/>
        <c:noMultiLvlLbl val="0"/>
      </c:catAx>
      <c:valAx>
        <c:axId val="5459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5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2A532-F500-4DC7-871A-1D7B35EB6FF8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CFBF-8EA4-4354-8C66-4AB95368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3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B3DA-609C-4C9F-8F39-E92B4540C196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B7F7-2C77-4082-8388-66E2267D1A7E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6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EA5E-B726-4429-880B-2C4AF3FB8145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C24-BC47-476C-9DFF-4F278D7F643C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4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10FB-5F40-46D4-8498-25083D2FD138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8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0283-E0F3-4C25-B86B-40659E2ABE44}" type="datetime1">
              <a:rPr lang="ru-RU" smtClean="0"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99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6105-33C7-4451-BA2F-7B8605209DCF}" type="datetime1">
              <a:rPr lang="ru-RU" smtClean="0"/>
              <a:t>21.08.2024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6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E11-7EC5-4CBD-B914-AEE34A8800C5}" type="datetime1">
              <a:rPr lang="ru-RU" smtClean="0"/>
              <a:t>21.08.2024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1B66-52EA-4717-AF85-F98039013752}" type="datetime1">
              <a:rPr lang="ru-RU" smtClean="0"/>
              <a:t>21.08.2024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80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D248-A205-448E-BB08-43729F7B6E4C}" type="datetime1">
              <a:rPr lang="ru-RU" smtClean="0"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7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66AB-A1FC-4988-B53A-65396C301D39}" type="datetime1">
              <a:rPr lang="ru-RU" smtClean="0"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7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7BC0-72E9-4A80-AF2E-DC4B5BCF46B9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99D2-114B-4F19-9A58-8CF9F63B5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0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5652C561-76F6-45BC-8A87-78C7A8F5472A}"/>
              </a:ext>
            </a:extLst>
          </p:cNvPr>
          <p:cNvSpPr txBox="1">
            <a:spLocks/>
          </p:cNvSpPr>
          <p:nvPr/>
        </p:nvSpPr>
        <p:spPr>
          <a:xfrm>
            <a:off x="766359" y="4576658"/>
            <a:ext cx="10189024" cy="458108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ФИО и регалии выступающего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0E21FA-FB68-486D-A367-95F581C3660A}"/>
              </a:ext>
            </a:extLst>
          </p:cNvPr>
          <p:cNvSpPr txBox="1"/>
          <p:nvPr/>
        </p:nvSpPr>
        <p:spPr>
          <a:xfrm>
            <a:off x="627017" y="3050169"/>
            <a:ext cx="10328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baseline="0" dirty="0">
                <a:solidFill>
                  <a:srgbClr val="00519E"/>
                </a:solidFill>
                <a:latin typeface="Century Gothic" panose="020B0502020202020204" pitchFamily="34" charset="0"/>
              </a:rPr>
              <a:t>Образец заголовка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cap="all" baseline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Образец подзаголовка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0A6AC1D-B179-40DB-F96E-A943F3C0C733}"/>
              </a:ext>
            </a:extLst>
          </p:cNvPr>
          <p:cNvSpPr/>
          <p:nvPr/>
        </p:nvSpPr>
        <p:spPr>
          <a:xfrm>
            <a:off x="0" y="0"/>
            <a:ext cx="12192000" cy="2021066"/>
          </a:xfrm>
          <a:prstGeom prst="rect">
            <a:avLst/>
          </a:prstGeom>
          <a:solidFill>
            <a:srgbClr val="4A5CA2"/>
          </a:solidFill>
          <a:ln>
            <a:solidFill>
              <a:srgbClr val="0051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Century Gothic" panose="020B0502020202020204" pitchFamily="34" charset="0"/>
              </a:rPr>
              <a:t>VIII </a:t>
            </a:r>
            <a:r>
              <a:rPr lang="ru-RU" sz="4000" b="1" cap="all" dirty="0">
                <a:solidFill>
                  <a:schemeClr val="bg1"/>
                </a:solidFill>
                <a:latin typeface="Century Gothic" panose="020B0502020202020204" pitchFamily="34" charset="0"/>
              </a:rPr>
              <a:t>научно-экспертная конференция «Разумовские чтения» </a:t>
            </a:r>
            <a:endParaRPr lang="ru-RU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1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FA427D-4D49-411C-881E-59FD174A9343}"/>
              </a:ext>
            </a:extLst>
          </p:cNvPr>
          <p:cNvSpPr/>
          <p:nvPr/>
        </p:nvSpPr>
        <p:spPr>
          <a:xfrm>
            <a:off x="0" y="0"/>
            <a:ext cx="12192000" cy="107925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6000">
                <a:schemeClr val="bg1">
                  <a:lumMod val="9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599DDBB-8867-41BA-AFB4-72EB7A4E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667" y="101828"/>
            <a:ext cx="9194932" cy="881631"/>
          </a:xfrm>
        </p:spPr>
        <p:txBody>
          <a:bodyPr>
            <a:normAutofit/>
          </a:bodyPr>
          <a:lstStyle/>
          <a:p>
            <a:r>
              <a:rPr lang="ru-RU" sz="2400" b="1" cap="all" dirty="0">
                <a:solidFill>
                  <a:srgbClr val="00519E"/>
                </a:solidFill>
                <a:latin typeface="Century Gothic" panose="020B0502020202020204" pitchFamily="34" charset="0"/>
              </a:rPr>
              <a:t>Заголовок слайда</a:t>
            </a:r>
            <a:br>
              <a:rPr lang="ru-RU" sz="2400" b="1" cap="all" dirty="0">
                <a:solidFill>
                  <a:srgbClr val="00519E"/>
                </a:solidFill>
                <a:latin typeface="Century Gothic" panose="020B0502020202020204" pitchFamily="34" charset="0"/>
              </a:rPr>
            </a:br>
            <a:r>
              <a:rPr lang="ru-RU" sz="1800" b="1" cap="all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Подзаголовок</a:t>
            </a:r>
            <a:endParaRPr lang="ru-RU" sz="2400" b="1" cap="all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033503-C4B0-42D9-A42F-56AB188CCD7D}"/>
              </a:ext>
            </a:extLst>
          </p:cNvPr>
          <p:cNvSpPr txBox="1"/>
          <p:nvPr/>
        </p:nvSpPr>
        <p:spPr>
          <a:xfrm>
            <a:off x="10610476" y="216599"/>
            <a:ext cx="1395671" cy="600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ЛОГОТИП</a:t>
            </a:r>
          </a:p>
          <a:p>
            <a:pPr algn="ctr"/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ВАШЕЙ </a:t>
            </a:r>
            <a:br>
              <a:rPr lang="ru-RU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360737F-7DD9-4DD5-ABD7-EA3BBF46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1738" y="6356350"/>
            <a:ext cx="391884" cy="365125"/>
          </a:xfrm>
        </p:spPr>
        <p:txBody>
          <a:bodyPr/>
          <a:lstStyle/>
          <a:p>
            <a:fld id="{888D99D2-114B-4F19-9A58-8CF9F63B56DC}" type="slidenum">
              <a:rPr lang="ru-RU" smtClean="0">
                <a:latin typeface="Century Gothic" panose="020B0502020202020204" pitchFamily="34" charset="0"/>
              </a:rPr>
              <a:t>2</a:t>
            </a:fld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DFE205-20AD-47E0-9A62-C4EAF69C09F5}"/>
              </a:ext>
            </a:extLst>
          </p:cNvPr>
          <p:cNvSpPr txBox="1"/>
          <p:nvPr/>
        </p:nvSpPr>
        <p:spPr>
          <a:xfrm>
            <a:off x="237994" y="1305156"/>
            <a:ext cx="30024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ИСПОЛЬЗУЕМЫЕ ШРИФТЫ: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FC0632-D5E5-4DF0-BB3A-C4C57A7F9DF7}"/>
              </a:ext>
            </a:extLst>
          </p:cNvPr>
          <p:cNvSpPr txBox="1"/>
          <p:nvPr/>
        </p:nvSpPr>
        <p:spPr>
          <a:xfrm>
            <a:off x="236158" y="1804703"/>
            <a:ext cx="6679714" cy="113877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Century Gothic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(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для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основного текста)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Roboto Medium" panose="02000000000000000000" pitchFamily="2" charset="0"/>
              </a:rPr>
              <a:t>Century Gothic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Roboto Medium" panose="02000000000000000000" pitchFamily="2" charset="0"/>
              </a:rPr>
              <a:t> полужирный </a:t>
            </a:r>
            <a:r>
              <a:rPr lang="ru-RU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Roboto Medium" panose="02000000000000000000" pitchFamily="2" charset="0"/>
              </a:rPr>
              <a:t>(для выделения важной информации)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Century Gothic</a:t>
            </a:r>
            <a:r>
              <a:rPr lang="ru-RU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 полужирный, прописные </a:t>
            </a:r>
            <a:r>
              <a:rPr lang="ru-RU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(для заголовков)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ED2371-3070-4BC9-8E49-8435046CEF1E}"/>
              </a:ext>
            </a:extLst>
          </p:cNvPr>
          <p:cNvSpPr txBox="1"/>
          <p:nvPr/>
        </p:nvSpPr>
        <p:spPr>
          <a:xfrm>
            <a:off x="236158" y="3236404"/>
            <a:ext cx="546931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Roboto Medium" panose="02000000000000000000" pitchFamily="2" charset="0"/>
              </a:rPr>
              <a:t>РЕКОМЕНДАЦИИ ПО СОЗДАНИЮ ТАБЛИЦ:</a:t>
            </a:r>
          </a:p>
        </p:txBody>
      </p:sp>
      <p:graphicFrame>
        <p:nvGraphicFramePr>
          <p:cNvPr id="21" name="Google Shape;228;p41">
            <a:extLst>
              <a:ext uri="{FF2B5EF4-FFF2-40B4-BE49-F238E27FC236}">
                <a16:creationId xmlns:a16="http://schemas.microsoft.com/office/drawing/2014/main" id="{18E52952-C691-49BB-98D1-ACA43D325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4430681"/>
              </p:ext>
            </p:extLst>
          </p:nvPr>
        </p:nvGraphicFramePr>
        <p:xfrm>
          <a:off x="236158" y="3709156"/>
          <a:ext cx="6050342" cy="289072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8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87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3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805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 b="0" dirty="0"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1 ноября</a:t>
                      </a:r>
                      <a:endParaRPr sz="900" b="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0" dirty="0"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8 ноября</a:t>
                      </a:r>
                      <a:endParaRPr sz="900" b="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 b="0" dirty="0"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Текущий статус</a:t>
                      </a:r>
                      <a:endParaRPr sz="900" b="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 b="0" dirty="0"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Динамика</a:t>
                      </a:r>
                      <a:endParaRPr sz="900" b="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900" b="0" dirty="0"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К 1 ноября</a:t>
                      </a:r>
                      <a:endParaRPr sz="900" b="0" dirty="0"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89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5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1</a:t>
                      </a:r>
                      <a:endParaRPr sz="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Количество выявленных случаев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В</a:t>
                      </a:r>
                      <a:r>
                        <a:rPr lang="ru" sz="8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сего</a:t>
                      </a:r>
                      <a:endParaRPr sz="80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521 361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542 376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+21 015 </a:t>
                      </a:r>
                      <a:r>
                        <a:rPr lang="ru-RU" sz="800" b="0" i="0" kern="12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▲</a:t>
                      </a:r>
                      <a:endParaRPr kumimoji="0" lang="ru-RU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Arial"/>
                        </a:rPr>
                        <a:t>(+4%)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89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5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2</a:t>
                      </a:r>
                      <a:endParaRPr sz="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Количество выявленных случаев </a:t>
                      </a:r>
                      <a:r>
                        <a:rPr lang="ru" sz="8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в среднем сутки</a:t>
                      </a:r>
                      <a:endParaRPr sz="80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2 725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3 002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+277 </a:t>
                      </a:r>
                      <a:r>
                        <a:rPr lang="ru-RU" sz="800" b="0" i="0" kern="12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▲</a:t>
                      </a:r>
                      <a:endParaRPr kumimoji="0" lang="ru-RU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Arial"/>
                        </a:rPr>
                        <a:t>(+10%)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89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5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3</a:t>
                      </a:r>
                      <a:endParaRPr sz="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Количество</a:t>
                      </a:r>
                      <a:br>
                        <a:rPr lang="ru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</a:br>
                      <a:r>
                        <a:rPr kumimoji="0" lang="ru-RU" sz="8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В</a:t>
                      </a:r>
                      <a:r>
                        <a:rPr kumimoji="0" lang="ru" sz="8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сего</a:t>
                      </a:r>
                      <a:endParaRPr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11 939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12 609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+670 </a:t>
                      </a:r>
                      <a:r>
                        <a:rPr lang="ru-RU" sz="8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▲</a:t>
                      </a:r>
                      <a:endParaRPr kumimoji="0" lang="ru-RU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Arial"/>
                        </a:rPr>
                        <a:t>(+6%)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98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5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4</a:t>
                      </a:r>
                      <a:endParaRPr sz="5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Calibri"/>
                        </a:rPr>
                        <a:t>Количество под вопросом</a:t>
                      </a:r>
                      <a:r>
                        <a:rPr lang="ru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, </a:t>
                      </a:r>
                      <a:endParaRPr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Calibri"/>
                        </a:rPr>
                        <a:t>в среднем в сутки</a:t>
                      </a:r>
                      <a:endParaRPr sz="80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 panose="020B0502020202020204" pitchFamily="34" charset="0"/>
                        <a:ea typeface="Roboto Light" panose="02000000000000000000" pitchFamily="2" charset="0"/>
                        <a:cs typeface="Roboto Light" panose="02000000000000000000" pitchFamily="2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1 037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1 005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Roboto Medium" panose="02000000000000000000" pitchFamily="2" charset="0"/>
                          <a:sym typeface="Arial"/>
                        </a:rPr>
                        <a:t>-32 </a:t>
                      </a:r>
                      <a:r>
                        <a:rPr lang="ru-RU" sz="8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▼</a:t>
                      </a:r>
                      <a:endParaRPr kumimoji="0" lang="ru-RU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 Medium" panose="02000000000000000000" pitchFamily="2" charset="0"/>
                        <a:cs typeface="Roboto Medium" panose="02000000000000000000" pitchFamily="2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Roboto Light" panose="02000000000000000000" pitchFamily="2" charset="0"/>
                          <a:cs typeface="Roboto Light" panose="02000000000000000000" pitchFamily="2" charset="0"/>
                          <a:sym typeface="Arial"/>
                        </a:rPr>
                        <a:t>(-3%)</a:t>
                      </a:r>
                    </a:p>
                  </a:txBody>
                  <a:tcPr marL="91450" marR="91450" marT="45725" marB="45725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A493B68-ED65-4370-9D0C-2E5323BA7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1" r="7764" b="31803"/>
          <a:stretch/>
        </p:blipFill>
        <p:spPr>
          <a:xfrm>
            <a:off x="7547755" y="4798885"/>
            <a:ext cx="4274544" cy="1800992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CE72FB9-C00F-4CBB-B8AD-D10D1ACAE1B3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6162675" y="3425432"/>
            <a:ext cx="1385080" cy="646331"/>
          </a:xfrm>
          <a:prstGeom prst="line">
            <a:avLst/>
          </a:prstGeom>
          <a:ln w="12700">
            <a:solidFill>
              <a:srgbClr val="EF2F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93F6DE8-F1B6-40E8-9E0A-942C86E2DD3E}"/>
              </a:ext>
            </a:extLst>
          </p:cNvPr>
          <p:cNvSpPr txBox="1"/>
          <p:nvPr/>
        </p:nvSpPr>
        <p:spPr>
          <a:xfrm>
            <a:off x="7549591" y="3868464"/>
            <a:ext cx="4166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3) Контур должен быть на всех границах таблицы</a:t>
            </a:r>
          </a:p>
          <a:p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Параметры контура: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Толщина ¼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пт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Заливка светло серым цветом</a:t>
            </a:r>
            <a:endParaRPr lang="ru-RU" sz="700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0C64B3-F7AC-49C8-8982-BE80A1594722}"/>
              </a:ext>
            </a:extLst>
          </p:cNvPr>
          <p:cNvSpPr txBox="1"/>
          <p:nvPr/>
        </p:nvSpPr>
        <p:spPr>
          <a:xfrm>
            <a:off x="7547755" y="3194599"/>
            <a:ext cx="416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Заливка шапки — светло серого цвета </a:t>
            </a:r>
          </a:p>
          <a:p>
            <a:pPr marL="228600" indent="-228600">
              <a:buAutoNum type="arabicParenR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Roboto Light" panose="02000000000000000000" pitchFamily="2" charset="0"/>
              </a:rPr>
              <a:t>Заливка остальных блоков таблицы — белая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81006949-0000-47C3-BF3C-23505DCEC11D}"/>
              </a:ext>
            </a:extLst>
          </p:cNvPr>
          <p:cNvCxnSpPr>
            <a:cxnSpLocks/>
            <a:stCxn id="27" idx="1"/>
            <a:endCxn id="21" idx="3"/>
          </p:cNvCxnSpPr>
          <p:nvPr/>
        </p:nvCxnSpPr>
        <p:spPr>
          <a:xfrm flipH="1">
            <a:off x="6286500" y="4283963"/>
            <a:ext cx="1263091" cy="870553"/>
          </a:xfrm>
          <a:prstGeom prst="line">
            <a:avLst/>
          </a:prstGeom>
          <a:ln w="12700">
            <a:solidFill>
              <a:srgbClr val="EF2F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Диаграмма 34">
            <a:extLst>
              <a:ext uri="{FF2B5EF4-FFF2-40B4-BE49-F238E27FC236}">
                <a16:creationId xmlns:a16="http://schemas.microsoft.com/office/drawing/2014/main" id="{381932DB-1844-4BE5-B53D-89A97481EF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545235"/>
              </p:ext>
            </p:extLst>
          </p:nvPr>
        </p:nvGraphicFramePr>
        <p:xfrm>
          <a:off x="7273019" y="1305156"/>
          <a:ext cx="4307597" cy="110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F4658CA0-BEF8-4ACE-B9B0-18C069D61ACF}"/>
              </a:ext>
            </a:extLst>
          </p:cNvPr>
          <p:cNvCxnSpPr>
            <a:cxnSpLocks/>
          </p:cNvCxnSpPr>
          <p:nvPr/>
        </p:nvCxnSpPr>
        <p:spPr>
          <a:xfrm>
            <a:off x="7343775" y="2817334"/>
            <a:ext cx="4478524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Объект 4">
            <a:extLst>
              <a:ext uri="{FF2B5EF4-FFF2-40B4-BE49-F238E27FC236}">
                <a16:creationId xmlns:a16="http://schemas.microsoft.com/office/drawing/2014/main" id="{3FE30347-62C3-0536-3262-89C078D001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3334" y="46404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0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E4FB49C-DFCD-433C-A92F-ACAA89DF7018}"/>
              </a:ext>
            </a:extLst>
          </p:cNvPr>
          <p:cNvSpPr/>
          <p:nvPr/>
        </p:nvSpPr>
        <p:spPr>
          <a:xfrm>
            <a:off x="0" y="0"/>
            <a:ext cx="12192000" cy="2021066"/>
          </a:xfrm>
          <a:prstGeom prst="rect">
            <a:avLst/>
          </a:prstGeom>
          <a:solidFill>
            <a:srgbClr val="4A5CA2"/>
          </a:solidFill>
          <a:ln>
            <a:solidFill>
              <a:srgbClr val="0051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>
                <a:solidFill>
                  <a:schemeClr val="bg1"/>
                </a:solidFill>
                <a:latin typeface="Century Gothic" panose="020B0502020202020204" pitchFamily="34" charset="0"/>
              </a:rPr>
              <a:t>VIII </a:t>
            </a:r>
            <a:r>
              <a:rPr lang="ru-RU" sz="4000" b="1" cap="all" dirty="0">
                <a:solidFill>
                  <a:schemeClr val="bg1"/>
                </a:solidFill>
                <a:latin typeface="Century Gothic" panose="020B0502020202020204" pitchFamily="34" charset="0"/>
              </a:rPr>
              <a:t>научно-экспертная конференция «Разумовские чтения» </a:t>
            </a:r>
            <a:endParaRPr lang="ru-RU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A5CE8F7-BA09-419F-8957-61B31BE9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2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600" b="1" cap="all" dirty="0">
                <a:solidFill>
                  <a:srgbClr val="00519E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b="1" dirty="0">
              <a:solidFill>
                <a:srgbClr val="00519E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5652C561-76F6-45BC-8A87-78C7A8F5472A}"/>
              </a:ext>
            </a:extLst>
          </p:cNvPr>
          <p:cNvSpPr txBox="1">
            <a:spLocks/>
          </p:cNvSpPr>
          <p:nvPr/>
        </p:nvSpPr>
        <p:spPr>
          <a:xfrm>
            <a:off x="4354884" y="4355540"/>
            <a:ext cx="3425903" cy="23544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>
                <a:latin typeface="Century Gothic" panose="020B0502020202020204" pitchFamily="34" charset="0"/>
              </a:rPr>
              <a:t>Организаторы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CF2748B-1220-437F-99B5-6EB7E19A630B}"/>
              </a:ext>
            </a:extLst>
          </p:cNvPr>
          <p:cNvCxnSpPr>
            <a:cxnSpLocks/>
          </p:cNvCxnSpPr>
          <p:nvPr/>
        </p:nvCxnSpPr>
        <p:spPr>
          <a:xfrm>
            <a:off x="0" y="4141309"/>
            <a:ext cx="12192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1">
            <a:extLst>
              <a:ext uri="{FF2B5EF4-FFF2-40B4-BE49-F238E27FC236}">
                <a16:creationId xmlns:a16="http://schemas.microsoft.com/office/drawing/2014/main" id="{0BAB78EA-DC85-45B7-A531-4B9FFC5C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1738" y="6356350"/>
            <a:ext cx="391884" cy="365125"/>
          </a:xfrm>
        </p:spPr>
        <p:txBody>
          <a:bodyPr/>
          <a:lstStyle/>
          <a:p>
            <a:fld id="{888D99D2-114B-4F19-9A58-8CF9F63B56DC}" type="slidenum">
              <a:rPr lang="ru-RU" smtClean="0">
                <a:latin typeface="Century Gothic" panose="020B0502020202020204" pitchFamily="34" charset="0"/>
              </a:rPr>
              <a:t>3</a:t>
            </a:fld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2" name="Объект 4">
            <a:extLst>
              <a:ext uri="{FF2B5EF4-FFF2-40B4-BE49-F238E27FC236}">
                <a16:creationId xmlns:a16="http://schemas.microsoft.com/office/drawing/2014/main" id="{F364A368-772B-5B70-DBA5-EFE8E7C7D1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906" y="4874129"/>
            <a:ext cx="10515600" cy="148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55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179</Words>
  <Application>Microsoft Macintosh PowerPoint</Application>
  <PresentationFormat>Широкоэкранный</PresentationFormat>
  <Paragraphs>54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Заголовок слайда Подзаголовок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Team</dc:creator>
  <cp:lastModifiedBy>Ольга Тимашпольская</cp:lastModifiedBy>
  <cp:revision>28</cp:revision>
  <dcterms:created xsi:type="dcterms:W3CDTF">2023-05-15T20:27:53Z</dcterms:created>
  <dcterms:modified xsi:type="dcterms:W3CDTF">2024-08-21T16:09:21Z</dcterms:modified>
</cp:coreProperties>
</file>